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5" r:id="rId3"/>
    <p:sldId id="258" r:id="rId4"/>
    <p:sldId id="260" r:id="rId5"/>
    <p:sldId id="269" r:id="rId6"/>
    <p:sldId id="264" r:id="rId7"/>
    <p:sldId id="263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9" r:id="rId17"/>
    <p:sldId id="275" r:id="rId18"/>
    <p:sldId id="276" r:id="rId19"/>
    <p:sldId id="277" r:id="rId20"/>
    <p:sldId id="278" r:id="rId21"/>
    <p:sldId id="280" r:id="rId22"/>
    <p:sldId id="281" r:id="rId23"/>
    <p:sldId id="283" r:id="rId24"/>
    <p:sldId id="282" r:id="rId25"/>
    <p:sldId id="284" r:id="rId26"/>
    <p:sldId id="285" r:id="rId27"/>
    <p:sldId id="287" r:id="rId28"/>
    <p:sldId id="288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 snapToObjects="1">
      <p:cViewPr>
        <p:scale>
          <a:sx n="112" d="100"/>
          <a:sy n="112" d="100"/>
        </p:scale>
        <p:origin x="5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038876-40FD-45C0-A7B7-FEE673D1DB2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F3162B-58FD-4078-972A-63B41AA192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Detecting and preventing the factors that have the greatest impact </a:t>
          </a:r>
        </a:p>
      </dgm:t>
    </dgm:pt>
    <dgm:pt modelId="{440D11A9-666F-4491-93ED-45405A1156E0}" type="parTrans" cxnId="{7E9190B7-B6A5-44FA-B990-E18E37E38817}">
      <dgm:prSet/>
      <dgm:spPr/>
      <dgm:t>
        <a:bodyPr/>
        <a:lstStyle/>
        <a:p>
          <a:endParaRPr lang="en-US"/>
        </a:p>
      </dgm:t>
    </dgm:pt>
    <dgm:pt modelId="{45DA182D-9DD0-4B75-9092-A77B9AABECDB}" type="sibTrans" cxnId="{7E9190B7-B6A5-44FA-B990-E18E37E38817}">
      <dgm:prSet/>
      <dgm:spPr/>
      <dgm:t>
        <a:bodyPr/>
        <a:lstStyle/>
        <a:p>
          <a:endParaRPr lang="en-US"/>
        </a:p>
      </dgm:t>
    </dgm:pt>
    <dgm:pt modelId="{B59E9CF0-0736-42F6-A39B-C3FF6B2992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Understanding the the major causes of a heart attack</a:t>
          </a:r>
        </a:p>
      </dgm:t>
    </dgm:pt>
    <dgm:pt modelId="{4F1235F1-BC35-4647-B38A-0FB7596A7A75}" type="parTrans" cxnId="{4D9E1AF7-90AC-4AF4-8A3C-4491FFD0F3E3}">
      <dgm:prSet/>
      <dgm:spPr/>
      <dgm:t>
        <a:bodyPr/>
        <a:lstStyle/>
        <a:p>
          <a:endParaRPr lang="en-US"/>
        </a:p>
      </dgm:t>
    </dgm:pt>
    <dgm:pt modelId="{E4D94911-1331-4B74-B1C1-E4D5D5FA7B67}" type="sibTrans" cxnId="{4D9E1AF7-90AC-4AF4-8A3C-4491FFD0F3E3}">
      <dgm:prSet/>
      <dgm:spPr/>
      <dgm:t>
        <a:bodyPr/>
        <a:lstStyle/>
        <a:p>
          <a:endParaRPr lang="en-US"/>
        </a:p>
      </dgm:t>
    </dgm:pt>
    <dgm:pt modelId="{2DFE578D-2323-4E18-845A-7C2B62AF7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Bringing this understanding to people’s attention</a:t>
          </a:r>
        </a:p>
      </dgm:t>
    </dgm:pt>
    <dgm:pt modelId="{A517BB99-C3BC-4B56-A487-A9965AECDA73}" type="parTrans" cxnId="{746DA2A4-0E5D-46FC-A8E7-8A3B073B575D}">
      <dgm:prSet/>
      <dgm:spPr/>
      <dgm:t>
        <a:bodyPr/>
        <a:lstStyle/>
        <a:p>
          <a:endParaRPr lang="en-US"/>
        </a:p>
      </dgm:t>
    </dgm:pt>
    <dgm:pt modelId="{02515674-1D32-4A87-A6C3-5ED7073AC837}" type="sibTrans" cxnId="{746DA2A4-0E5D-46FC-A8E7-8A3B073B575D}">
      <dgm:prSet/>
      <dgm:spPr/>
      <dgm:t>
        <a:bodyPr/>
        <a:lstStyle/>
        <a:p>
          <a:endParaRPr lang="en-US"/>
        </a:p>
      </dgm:t>
    </dgm:pt>
    <dgm:pt modelId="{DA1F05AE-3C19-42F4-8CC6-B24D39542A34}" type="pres">
      <dgm:prSet presAssocID="{CA038876-40FD-45C0-A7B7-FEE673D1DB23}" presName="root" presStyleCnt="0">
        <dgm:presLayoutVars>
          <dgm:dir/>
          <dgm:resizeHandles val="exact"/>
        </dgm:presLayoutVars>
      </dgm:prSet>
      <dgm:spPr/>
    </dgm:pt>
    <dgm:pt modelId="{B1470427-B518-4059-8A9F-B8EF7BE83C29}" type="pres">
      <dgm:prSet presAssocID="{6AF3162B-58FD-4078-972A-63B41AA19221}" presName="compNode" presStyleCnt="0"/>
      <dgm:spPr/>
    </dgm:pt>
    <dgm:pt modelId="{29AF0B92-7C44-4774-8E7E-AABB1FDAC7F7}" type="pres">
      <dgm:prSet presAssocID="{6AF3162B-58FD-4078-972A-63B41AA192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7CA31C1D-1B1D-4B5A-91F2-70245AA0D7AA}" type="pres">
      <dgm:prSet presAssocID="{6AF3162B-58FD-4078-972A-63B41AA19221}" presName="spaceRect" presStyleCnt="0"/>
      <dgm:spPr/>
    </dgm:pt>
    <dgm:pt modelId="{ECBD89E3-B465-4C2B-93AD-721CE7029A51}" type="pres">
      <dgm:prSet presAssocID="{6AF3162B-58FD-4078-972A-63B41AA19221}" presName="textRect" presStyleLbl="revTx" presStyleIdx="0" presStyleCnt="3">
        <dgm:presLayoutVars>
          <dgm:chMax val="1"/>
          <dgm:chPref val="1"/>
        </dgm:presLayoutVars>
      </dgm:prSet>
      <dgm:spPr/>
    </dgm:pt>
    <dgm:pt modelId="{0BF00A62-32CC-451C-B0B5-3CB10F563F54}" type="pres">
      <dgm:prSet presAssocID="{45DA182D-9DD0-4B75-9092-A77B9AABECDB}" presName="sibTrans" presStyleCnt="0"/>
      <dgm:spPr/>
    </dgm:pt>
    <dgm:pt modelId="{840AD340-C8C7-47F5-85AD-3BCFFB2BF0AA}" type="pres">
      <dgm:prSet presAssocID="{B59E9CF0-0736-42F6-A39B-C3FF6B299280}" presName="compNode" presStyleCnt="0"/>
      <dgm:spPr/>
    </dgm:pt>
    <dgm:pt modelId="{95244A99-0938-4666-A0C2-D8CA741894BA}" type="pres">
      <dgm:prSet presAssocID="{B59E9CF0-0736-42F6-A39B-C3FF6B2992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2B3A8D22-9B9E-4BB8-81C2-4BA3C84914ED}" type="pres">
      <dgm:prSet presAssocID="{B59E9CF0-0736-42F6-A39B-C3FF6B299280}" presName="spaceRect" presStyleCnt="0"/>
      <dgm:spPr/>
    </dgm:pt>
    <dgm:pt modelId="{8FA0A8B9-003E-48BB-95D3-E0CD49C4C9EC}" type="pres">
      <dgm:prSet presAssocID="{B59E9CF0-0736-42F6-A39B-C3FF6B299280}" presName="textRect" presStyleLbl="revTx" presStyleIdx="1" presStyleCnt="3">
        <dgm:presLayoutVars>
          <dgm:chMax val="1"/>
          <dgm:chPref val="1"/>
        </dgm:presLayoutVars>
      </dgm:prSet>
      <dgm:spPr/>
    </dgm:pt>
    <dgm:pt modelId="{A2DBE6E6-0CD5-4C9A-A5A5-9AD07A29BC90}" type="pres">
      <dgm:prSet presAssocID="{E4D94911-1331-4B74-B1C1-E4D5D5FA7B67}" presName="sibTrans" presStyleCnt="0"/>
      <dgm:spPr/>
    </dgm:pt>
    <dgm:pt modelId="{ADC49F48-DE96-42A5-AB7B-39BD2315C8AE}" type="pres">
      <dgm:prSet presAssocID="{2DFE578D-2323-4E18-845A-7C2B62AF729C}" presName="compNode" presStyleCnt="0"/>
      <dgm:spPr/>
    </dgm:pt>
    <dgm:pt modelId="{EB88B102-6296-44D9-8B6A-03052BD63FA8}" type="pres">
      <dgm:prSet presAssocID="{2DFE578D-2323-4E18-845A-7C2B62AF729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F40AD1F-F620-4700-B632-D90263A1874F}" type="pres">
      <dgm:prSet presAssocID="{2DFE578D-2323-4E18-845A-7C2B62AF729C}" presName="spaceRect" presStyleCnt="0"/>
      <dgm:spPr/>
    </dgm:pt>
    <dgm:pt modelId="{D190C24D-8D46-4F50-8146-BA262228DD33}" type="pres">
      <dgm:prSet presAssocID="{2DFE578D-2323-4E18-845A-7C2B62AF729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F231898-21E3-4819-A86C-38CD333E18B6}" type="presOf" srcId="{CA038876-40FD-45C0-A7B7-FEE673D1DB23}" destId="{DA1F05AE-3C19-42F4-8CC6-B24D39542A34}" srcOrd="0" destOrd="0" presId="urn:microsoft.com/office/officeart/2018/2/layout/IconLabelList"/>
    <dgm:cxn modelId="{746DA2A4-0E5D-46FC-A8E7-8A3B073B575D}" srcId="{CA038876-40FD-45C0-A7B7-FEE673D1DB23}" destId="{2DFE578D-2323-4E18-845A-7C2B62AF729C}" srcOrd="2" destOrd="0" parTransId="{A517BB99-C3BC-4B56-A487-A9965AECDA73}" sibTransId="{02515674-1D32-4A87-A6C3-5ED7073AC837}"/>
    <dgm:cxn modelId="{360876B4-176E-4B27-93BE-3E8952317EF6}" type="presOf" srcId="{2DFE578D-2323-4E18-845A-7C2B62AF729C}" destId="{D190C24D-8D46-4F50-8146-BA262228DD33}" srcOrd="0" destOrd="0" presId="urn:microsoft.com/office/officeart/2018/2/layout/IconLabelList"/>
    <dgm:cxn modelId="{7E9190B7-B6A5-44FA-B990-E18E37E38817}" srcId="{CA038876-40FD-45C0-A7B7-FEE673D1DB23}" destId="{6AF3162B-58FD-4078-972A-63B41AA19221}" srcOrd="0" destOrd="0" parTransId="{440D11A9-666F-4491-93ED-45405A1156E0}" sibTransId="{45DA182D-9DD0-4B75-9092-A77B9AABECDB}"/>
    <dgm:cxn modelId="{A5B70EE9-1DA1-4B04-8D8F-7ED830D2C8BA}" type="presOf" srcId="{6AF3162B-58FD-4078-972A-63B41AA19221}" destId="{ECBD89E3-B465-4C2B-93AD-721CE7029A51}" srcOrd="0" destOrd="0" presId="urn:microsoft.com/office/officeart/2018/2/layout/IconLabelList"/>
    <dgm:cxn modelId="{135AA9F5-F496-4294-A1F1-D04D4945237A}" type="presOf" srcId="{B59E9CF0-0736-42F6-A39B-C3FF6B299280}" destId="{8FA0A8B9-003E-48BB-95D3-E0CD49C4C9EC}" srcOrd="0" destOrd="0" presId="urn:microsoft.com/office/officeart/2018/2/layout/IconLabelList"/>
    <dgm:cxn modelId="{4D9E1AF7-90AC-4AF4-8A3C-4491FFD0F3E3}" srcId="{CA038876-40FD-45C0-A7B7-FEE673D1DB23}" destId="{B59E9CF0-0736-42F6-A39B-C3FF6B299280}" srcOrd="1" destOrd="0" parTransId="{4F1235F1-BC35-4647-B38A-0FB7596A7A75}" sibTransId="{E4D94911-1331-4B74-B1C1-E4D5D5FA7B67}"/>
    <dgm:cxn modelId="{C870F83A-EED7-424A-B5D8-704B62DC8C01}" type="presParOf" srcId="{DA1F05AE-3C19-42F4-8CC6-B24D39542A34}" destId="{B1470427-B518-4059-8A9F-B8EF7BE83C29}" srcOrd="0" destOrd="0" presId="urn:microsoft.com/office/officeart/2018/2/layout/IconLabelList"/>
    <dgm:cxn modelId="{E1F09FB2-2D3B-4E6D-91B0-5722F5897AAE}" type="presParOf" srcId="{B1470427-B518-4059-8A9F-B8EF7BE83C29}" destId="{29AF0B92-7C44-4774-8E7E-AABB1FDAC7F7}" srcOrd="0" destOrd="0" presId="urn:microsoft.com/office/officeart/2018/2/layout/IconLabelList"/>
    <dgm:cxn modelId="{170BAE4E-26EF-483A-BF36-A63B9E7CCC0A}" type="presParOf" srcId="{B1470427-B518-4059-8A9F-B8EF7BE83C29}" destId="{7CA31C1D-1B1D-4B5A-91F2-70245AA0D7AA}" srcOrd="1" destOrd="0" presId="urn:microsoft.com/office/officeart/2018/2/layout/IconLabelList"/>
    <dgm:cxn modelId="{D77A5A9B-EF6E-4ADB-8359-422E1D4A62F7}" type="presParOf" srcId="{B1470427-B518-4059-8A9F-B8EF7BE83C29}" destId="{ECBD89E3-B465-4C2B-93AD-721CE7029A51}" srcOrd="2" destOrd="0" presId="urn:microsoft.com/office/officeart/2018/2/layout/IconLabelList"/>
    <dgm:cxn modelId="{18339F89-9C5D-4DA3-A383-16B6738CC791}" type="presParOf" srcId="{DA1F05AE-3C19-42F4-8CC6-B24D39542A34}" destId="{0BF00A62-32CC-451C-B0B5-3CB10F563F54}" srcOrd="1" destOrd="0" presId="urn:microsoft.com/office/officeart/2018/2/layout/IconLabelList"/>
    <dgm:cxn modelId="{165A3F0E-C151-4D07-869D-5DEB41C2F5D9}" type="presParOf" srcId="{DA1F05AE-3C19-42F4-8CC6-B24D39542A34}" destId="{840AD340-C8C7-47F5-85AD-3BCFFB2BF0AA}" srcOrd="2" destOrd="0" presId="urn:microsoft.com/office/officeart/2018/2/layout/IconLabelList"/>
    <dgm:cxn modelId="{34473FDB-CDC6-4535-A380-E0C56F3068DB}" type="presParOf" srcId="{840AD340-C8C7-47F5-85AD-3BCFFB2BF0AA}" destId="{95244A99-0938-4666-A0C2-D8CA741894BA}" srcOrd="0" destOrd="0" presId="urn:microsoft.com/office/officeart/2018/2/layout/IconLabelList"/>
    <dgm:cxn modelId="{94C548BC-99C6-4F35-87AB-829994B10646}" type="presParOf" srcId="{840AD340-C8C7-47F5-85AD-3BCFFB2BF0AA}" destId="{2B3A8D22-9B9E-4BB8-81C2-4BA3C84914ED}" srcOrd="1" destOrd="0" presId="urn:microsoft.com/office/officeart/2018/2/layout/IconLabelList"/>
    <dgm:cxn modelId="{38BA9F32-57DE-4837-A664-88467C650AA2}" type="presParOf" srcId="{840AD340-C8C7-47F5-85AD-3BCFFB2BF0AA}" destId="{8FA0A8B9-003E-48BB-95D3-E0CD49C4C9EC}" srcOrd="2" destOrd="0" presId="urn:microsoft.com/office/officeart/2018/2/layout/IconLabelList"/>
    <dgm:cxn modelId="{2EF3A865-08A6-4571-94CC-9921DA9240E7}" type="presParOf" srcId="{DA1F05AE-3C19-42F4-8CC6-B24D39542A34}" destId="{A2DBE6E6-0CD5-4C9A-A5A5-9AD07A29BC90}" srcOrd="3" destOrd="0" presId="urn:microsoft.com/office/officeart/2018/2/layout/IconLabelList"/>
    <dgm:cxn modelId="{C1DCCDBB-8B2B-494D-89B2-C1337BDF8866}" type="presParOf" srcId="{DA1F05AE-3C19-42F4-8CC6-B24D39542A34}" destId="{ADC49F48-DE96-42A5-AB7B-39BD2315C8AE}" srcOrd="4" destOrd="0" presId="urn:microsoft.com/office/officeart/2018/2/layout/IconLabelList"/>
    <dgm:cxn modelId="{E7CB5B0C-EBBF-48EA-AE11-B61E0B319718}" type="presParOf" srcId="{ADC49F48-DE96-42A5-AB7B-39BD2315C8AE}" destId="{EB88B102-6296-44D9-8B6A-03052BD63FA8}" srcOrd="0" destOrd="0" presId="urn:microsoft.com/office/officeart/2018/2/layout/IconLabelList"/>
    <dgm:cxn modelId="{097078CA-6CB7-4C1E-A66A-285F3781850B}" type="presParOf" srcId="{ADC49F48-DE96-42A5-AB7B-39BD2315C8AE}" destId="{BF40AD1F-F620-4700-B632-D90263A1874F}" srcOrd="1" destOrd="0" presId="urn:microsoft.com/office/officeart/2018/2/layout/IconLabelList"/>
    <dgm:cxn modelId="{A623433A-17C2-4D95-AF66-011200B6A137}" type="presParOf" srcId="{ADC49F48-DE96-42A5-AB7B-39BD2315C8AE}" destId="{D190C24D-8D46-4F50-8146-BA262228DD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2DB59A-BC8F-4939-85A6-596285C9718E}" type="doc">
      <dgm:prSet loTypeId="urn:microsoft.com/office/officeart/2005/8/layout/matrix3" loCatId="matrix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87709CD9-33E7-4C08-90FA-32914A333B9C}">
      <dgm:prSet/>
      <dgm:spPr/>
      <dgm:t>
        <a:bodyPr/>
        <a:lstStyle/>
        <a:p>
          <a:r>
            <a:rPr lang="en-US" b="0" i="0" dirty="0">
              <a:latin typeface="+mn-lt"/>
              <a:cs typeface="Times New Roman" panose="02020603050405020304" pitchFamily="18" charset="0"/>
            </a:rPr>
            <a:t>There are 18078 duplicate values</a:t>
          </a:r>
          <a:endParaRPr lang="en-US" dirty="0">
            <a:latin typeface="+mn-lt"/>
            <a:cs typeface="Times New Roman" panose="02020603050405020304" pitchFamily="18" charset="0"/>
          </a:endParaRPr>
        </a:p>
      </dgm:t>
    </dgm:pt>
    <dgm:pt modelId="{BA87703B-4EF4-4A1E-B4DB-D15581914C25}" type="parTrans" cxnId="{1069FCDA-B065-4AC2-9D4D-F0AE42492BD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C5BAC68F-5232-453F-BA39-E6A64C4D4697}" type="sibTrans" cxnId="{1069FCDA-B065-4AC2-9D4D-F0AE42492BD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2C2D1A1-EE77-4675-9C99-5A53CCBA6306}">
      <dgm:prSet/>
      <dgm:spPr/>
      <dgm:t>
        <a:bodyPr/>
        <a:lstStyle/>
        <a:p>
          <a:r>
            <a:rPr lang="en-US" b="0" i="0" dirty="0">
              <a:latin typeface="+mn-lt"/>
              <a:cs typeface="Times New Roman" panose="02020603050405020304" pitchFamily="18" charset="0"/>
            </a:rPr>
            <a:t>Normally, we clean/remove duplicate values, but we cannot do that here</a:t>
          </a:r>
          <a:endParaRPr lang="en-US" dirty="0">
            <a:latin typeface="+mn-lt"/>
            <a:cs typeface="Times New Roman" panose="02020603050405020304" pitchFamily="18" charset="0"/>
          </a:endParaRPr>
        </a:p>
      </dgm:t>
    </dgm:pt>
    <dgm:pt modelId="{3958A939-96E3-4D7C-97C4-D26DE82124B3}" type="parTrans" cxnId="{98E7BB47-96CD-4CAE-A9AD-C315F733CCE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5EFC8AB-BA1B-4CAD-88E1-65912825F9AB}" type="sibTrans" cxnId="{98E7BB47-96CD-4CAE-A9AD-C315F733CCE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BC9CDCB-5BC5-4DE7-84E7-0EED1D98A6C8}">
      <dgm:prSet/>
      <dgm:spPr/>
      <dgm:t>
        <a:bodyPr/>
        <a:lstStyle/>
        <a:p>
          <a:r>
            <a:rPr lang="en-US" b="0" i="0" dirty="0">
              <a:latin typeface="+mn-lt"/>
              <a:cs typeface="Times New Roman" panose="02020603050405020304" pitchFamily="18" charset="0"/>
            </a:rPr>
            <a:t>There can be numerous people with similar health habits</a:t>
          </a:r>
          <a:endParaRPr lang="en-US" dirty="0">
            <a:latin typeface="+mn-lt"/>
            <a:cs typeface="Times New Roman" panose="02020603050405020304" pitchFamily="18" charset="0"/>
          </a:endParaRPr>
        </a:p>
      </dgm:t>
    </dgm:pt>
    <dgm:pt modelId="{E1970C9F-E3A9-4AAF-A5CA-9369F21B847D}" type="parTrans" cxnId="{3A901FB1-F394-409A-A21C-185CA3AE66F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BF527DF-632A-45B7-97B4-6639F7F78FC2}" type="sibTrans" cxnId="{3A901FB1-F394-409A-A21C-185CA3AE66F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A8AA25D-FEA4-46CD-89BB-15B6B255CD28}">
      <dgm:prSet/>
      <dgm:spPr/>
      <dgm:t>
        <a:bodyPr/>
        <a:lstStyle/>
        <a:p>
          <a:r>
            <a:rPr lang="en-US" b="0" i="0" dirty="0">
              <a:latin typeface="+mn-lt"/>
              <a:cs typeface="Times New Roman" panose="02020603050405020304" pitchFamily="18" charset="0"/>
            </a:rPr>
            <a:t>Not advisable to delete such duplicate values</a:t>
          </a:r>
          <a:endParaRPr lang="en-US" dirty="0">
            <a:latin typeface="+mn-lt"/>
            <a:cs typeface="Times New Roman" panose="02020603050405020304" pitchFamily="18" charset="0"/>
          </a:endParaRPr>
        </a:p>
      </dgm:t>
    </dgm:pt>
    <dgm:pt modelId="{1833781F-1D1B-4953-BD5D-B882FF1109DC}" type="parTrans" cxnId="{2CFD0759-CE7A-44D0-A1A1-2536DF41C22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F5FE83F-3371-4044-9DA0-897E7872012C}" type="sibTrans" cxnId="{2CFD0759-CE7A-44D0-A1A1-2536DF41C22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C29FFB4-CBA3-974E-8D17-92B1D3DC0F41}" type="pres">
      <dgm:prSet presAssocID="{182DB59A-BC8F-4939-85A6-596285C9718E}" presName="matrix" presStyleCnt="0">
        <dgm:presLayoutVars>
          <dgm:chMax val="1"/>
          <dgm:dir/>
          <dgm:resizeHandles val="exact"/>
        </dgm:presLayoutVars>
      </dgm:prSet>
      <dgm:spPr/>
    </dgm:pt>
    <dgm:pt modelId="{13481389-D237-A541-9839-42D89EF1B329}" type="pres">
      <dgm:prSet presAssocID="{182DB59A-BC8F-4939-85A6-596285C9718E}" presName="diamond" presStyleLbl="bgShp" presStyleIdx="0" presStyleCnt="1"/>
      <dgm:spPr/>
    </dgm:pt>
    <dgm:pt modelId="{7BE3068E-E857-F94E-9614-9302762FACC7}" type="pres">
      <dgm:prSet presAssocID="{182DB59A-BC8F-4939-85A6-596285C9718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5066E94-FADA-2A4B-9446-5190F781A490}" type="pres">
      <dgm:prSet presAssocID="{182DB59A-BC8F-4939-85A6-596285C9718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07019C9-4BBC-7C45-8E1B-2E1DDCFCE776}" type="pres">
      <dgm:prSet presAssocID="{182DB59A-BC8F-4939-85A6-596285C9718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649AD8D-8830-9845-9294-29FE7B9EEA7D}" type="pres">
      <dgm:prSet presAssocID="{182DB59A-BC8F-4939-85A6-596285C9718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8E7BB47-96CD-4CAE-A9AD-C315F733CCEF}" srcId="{182DB59A-BC8F-4939-85A6-596285C9718E}" destId="{A2C2D1A1-EE77-4675-9C99-5A53CCBA6306}" srcOrd="1" destOrd="0" parTransId="{3958A939-96E3-4D7C-97C4-D26DE82124B3}" sibTransId="{65EFC8AB-BA1B-4CAD-88E1-65912825F9AB}"/>
    <dgm:cxn modelId="{2CFD0759-CE7A-44D0-A1A1-2536DF41C222}" srcId="{182DB59A-BC8F-4939-85A6-596285C9718E}" destId="{3A8AA25D-FEA4-46CD-89BB-15B6B255CD28}" srcOrd="3" destOrd="0" parTransId="{1833781F-1D1B-4953-BD5D-B882FF1109DC}" sibTransId="{2F5FE83F-3371-4044-9DA0-897E7872012C}"/>
    <dgm:cxn modelId="{EEBFAE8D-3AB7-F144-9EED-8CCE35FADA41}" type="presOf" srcId="{87709CD9-33E7-4C08-90FA-32914A333B9C}" destId="{7BE3068E-E857-F94E-9614-9302762FACC7}" srcOrd="0" destOrd="0" presId="urn:microsoft.com/office/officeart/2005/8/layout/matrix3"/>
    <dgm:cxn modelId="{7BA50292-CDFD-6043-948F-19412E9A74BA}" type="presOf" srcId="{A2C2D1A1-EE77-4675-9C99-5A53CCBA6306}" destId="{75066E94-FADA-2A4B-9446-5190F781A490}" srcOrd="0" destOrd="0" presId="urn:microsoft.com/office/officeart/2005/8/layout/matrix3"/>
    <dgm:cxn modelId="{3A901FB1-F394-409A-A21C-185CA3AE66F9}" srcId="{182DB59A-BC8F-4939-85A6-596285C9718E}" destId="{7BC9CDCB-5BC5-4DE7-84E7-0EED1D98A6C8}" srcOrd="2" destOrd="0" parTransId="{E1970C9F-E3A9-4AAF-A5CA-9369F21B847D}" sibTransId="{3BF527DF-632A-45B7-97B4-6639F7F78FC2}"/>
    <dgm:cxn modelId="{B00A32B8-B57A-364C-8CDE-9B18BDF9E892}" type="presOf" srcId="{7BC9CDCB-5BC5-4DE7-84E7-0EED1D98A6C8}" destId="{507019C9-4BBC-7C45-8E1B-2E1DDCFCE776}" srcOrd="0" destOrd="0" presId="urn:microsoft.com/office/officeart/2005/8/layout/matrix3"/>
    <dgm:cxn modelId="{1069FCDA-B065-4AC2-9D4D-F0AE42492BDC}" srcId="{182DB59A-BC8F-4939-85A6-596285C9718E}" destId="{87709CD9-33E7-4C08-90FA-32914A333B9C}" srcOrd="0" destOrd="0" parTransId="{BA87703B-4EF4-4A1E-B4DB-D15581914C25}" sibTransId="{C5BAC68F-5232-453F-BA39-E6A64C4D4697}"/>
    <dgm:cxn modelId="{CDB117F2-AD6E-254F-958A-116AB530489F}" type="presOf" srcId="{3A8AA25D-FEA4-46CD-89BB-15B6B255CD28}" destId="{2649AD8D-8830-9845-9294-29FE7B9EEA7D}" srcOrd="0" destOrd="0" presId="urn:microsoft.com/office/officeart/2005/8/layout/matrix3"/>
    <dgm:cxn modelId="{8D78C8F5-008D-EB4D-A054-4E295CA78632}" type="presOf" srcId="{182DB59A-BC8F-4939-85A6-596285C9718E}" destId="{7C29FFB4-CBA3-974E-8D17-92B1D3DC0F41}" srcOrd="0" destOrd="0" presId="urn:microsoft.com/office/officeart/2005/8/layout/matrix3"/>
    <dgm:cxn modelId="{5F42D085-6D18-314F-A264-BB6BC6320FF7}" type="presParOf" srcId="{7C29FFB4-CBA3-974E-8D17-92B1D3DC0F41}" destId="{13481389-D237-A541-9839-42D89EF1B329}" srcOrd="0" destOrd="0" presId="urn:microsoft.com/office/officeart/2005/8/layout/matrix3"/>
    <dgm:cxn modelId="{E57F830D-5C9B-6B40-98D2-1A4D37EAEA39}" type="presParOf" srcId="{7C29FFB4-CBA3-974E-8D17-92B1D3DC0F41}" destId="{7BE3068E-E857-F94E-9614-9302762FACC7}" srcOrd="1" destOrd="0" presId="urn:microsoft.com/office/officeart/2005/8/layout/matrix3"/>
    <dgm:cxn modelId="{21C3C3F7-9027-BB47-950C-CBFF453E8D11}" type="presParOf" srcId="{7C29FFB4-CBA3-974E-8D17-92B1D3DC0F41}" destId="{75066E94-FADA-2A4B-9446-5190F781A490}" srcOrd="2" destOrd="0" presId="urn:microsoft.com/office/officeart/2005/8/layout/matrix3"/>
    <dgm:cxn modelId="{9BCB62DA-265D-B544-BC11-776989418083}" type="presParOf" srcId="{7C29FFB4-CBA3-974E-8D17-92B1D3DC0F41}" destId="{507019C9-4BBC-7C45-8E1B-2E1DDCFCE776}" srcOrd="3" destOrd="0" presId="urn:microsoft.com/office/officeart/2005/8/layout/matrix3"/>
    <dgm:cxn modelId="{D4E32F87-D31B-F34B-96E6-D31867153DE4}" type="presParOf" srcId="{7C29FFB4-CBA3-974E-8D17-92B1D3DC0F41}" destId="{2649AD8D-8830-9845-9294-29FE7B9EEA7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0357E7-08D7-4EEC-BB5A-F8632848E0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45CD802-5522-490C-A34A-830B95F78865}">
      <dgm:prSet/>
      <dgm:spPr/>
      <dgm:t>
        <a:bodyPr/>
        <a:lstStyle/>
        <a:p>
          <a:r>
            <a:rPr lang="en-US"/>
            <a:t>We are deciding best model based on Recall. We cannot rely on accuracy due to bias caused by the imbalanced dataset.</a:t>
          </a:r>
        </a:p>
      </dgm:t>
    </dgm:pt>
    <dgm:pt modelId="{51A63D9F-B8FB-4EAF-B2CD-C6CFFAC2CC39}" type="parTrans" cxnId="{1419928A-DD29-4C9D-A6A4-70A7F2859490}">
      <dgm:prSet/>
      <dgm:spPr/>
      <dgm:t>
        <a:bodyPr/>
        <a:lstStyle/>
        <a:p>
          <a:endParaRPr lang="en-US"/>
        </a:p>
      </dgm:t>
    </dgm:pt>
    <dgm:pt modelId="{079BB21A-BD61-4A71-B595-4B6DDBCD1BE7}" type="sibTrans" cxnId="{1419928A-DD29-4C9D-A6A4-70A7F2859490}">
      <dgm:prSet/>
      <dgm:spPr/>
      <dgm:t>
        <a:bodyPr/>
        <a:lstStyle/>
        <a:p>
          <a:endParaRPr lang="en-US"/>
        </a:p>
      </dgm:t>
    </dgm:pt>
    <dgm:pt modelId="{B98E20C6-AEFC-4ACA-95D4-A937399E9B48}">
      <dgm:prSet/>
      <dgm:spPr/>
      <dgm:t>
        <a:bodyPr/>
        <a:lstStyle/>
        <a:p>
          <a:r>
            <a:rPr lang="en-US"/>
            <a:t>Tree Based models have performed best for our given problem.</a:t>
          </a:r>
        </a:p>
      </dgm:t>
    </dgm:pt>
    <dgm:pt modelId="{37ECF1E3-785B-4231-AE01-7CB578CB85AA}" type="parTrans" cxnId="{0B05E50C-1441-4FCE-80A1-15776EF9AA77}">
      <dgm:prSet/>
      <dgm:spPr/>
      <dgm:t>
        <a:bodyPr/>
        <a:lstStyle/>
        <a:p>
          <a:endParaRPr lang="en-US"/>
        </a:p>
      </dgm:t>
    </dgm:pt>
    <dgm:pt modelId="{F8D1F62B-3724-4769-BE33-5D27240DB96C}" type="sibTrans" cxnId="{0B05E50C-1441-4FCE-80A1-15776EF9AA77}">
      <dgm:prSet/>
      <dgm:spPr/>
      <dgm:t>
        <a:bodyPr/>
        <a:lstStyle/>
        <a:p>
          <a:endParaRPr lang="en-US"/>
        </a:p>
      </dgm:t>
    </dgm:pt>
    <dgm:pt modelId="{F733C35F-1046-4C96-8CD1-9ED74797F868}">
      <dgm:prSet/>
      <dgm:spPr/>
      <dgm:t>
        <a:bodyPr/>
        <a:lstStyle/>
        <a:p>
          <a:r>
            <a:rPr lang="en-US"/>
            <a:t>Best models – Random Forest and Decision Tree Model</a:t>
          </a:r>
        </a:p>
      </dgm:t>
    </dgm:pt>
    <dgm:pt modelId="{BF50C8C7-6F4A-4FA7-9EB3-44C0CDDD4924}" type="parTrans" cxnId="{E8C319F6-4254-4F77-9661-6F281CD289ED}">
      <dgm:prSet/>
      <dgm:spPr/>
      <dgm:t>
        <a:bodyPr/>
        <a:lstStyle/>
        <a:p>
          <a:endParaRPr lang="en-US"/>
        </a:p>
      </dgm:t>
    </dgm:pt>
    <dgm:pt modelId="{C02869AA-135D-458C-BD7E-E82EACC70C7E}" type="sibTrans" cxnId="{E8C319F6-4254-4F77-9661-6F281CD289ED}">
      <dgm:prSet/>
      <dgm:spPr/>
      <dgm:t>
        <a:bodyPr/>
        <a:lstStyle/>
        <a:p>
          <a:endParaRPr lang="en-US"/>
        </a:p>
      </dgm:t>
    </dgm:pt>
    <dgm:pt modelId="{4528EDBF-EEBE-4B65-9F17-CB2BD6BCE296}" type="pres">
      <dgm:prSet presAssocID="{E80357E7-08D7-4EEC-BB5A-F8632848E059}" presName="root" presStyleCnt="0">
        <dgm:presLayoutVars>
          <dgm:dir/>
          <dgm:resizeHandles val="exact"/>
        </dgm:presLayoutVars>
      </dgm:prSet>
      <dgm:spPr/>
    </dgm:pt>
    <dgm:pt modelId="{47DC0901-A17F-4BF9-8088-55B66CA505FC}" type="pres">
      <dgm:prSet presAssocID="{345CD802-5522-490C-A34A-830B95F78865}" presName="compNode" presStyleCnt="0"/>
      <dgm:spPr/>
    </dgm:pt>
    <dgm:pt modelId="{B4CB53F0-3717-4A34-BE28-E549999203ED}" type="pres">
      <dgm:prSet presAssocID="{345CD802-5522-490C-A34A-830B95F788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61A0CD3-2F96-41D8-9715-6C2914D00BAD}" type="pres">
      <dgm:prSet presAssocID="{345CD802-5522-490C-A34A-830B95F78865}" presName="spaceRect" presStyleCnt="0"/>
      <dgm:spPr/>
    </dgm:pt>
    <dgm:pt modelId="{6F5A12B5-A7C4-44D0-A8EC-8582FCDA140F}" type="pres">
      <dgm:prSet presAssocID="{345CD802-5522-490C-A34A-830B95F78865}" presName="textRect" presStyleLbl="revTx" presStyleIdx="0" presStyleCnt="3">
        <dgm:presLayoutVars>
          <dgm:chMax val="1"/>
          <dgm:chPref val="1"/>
        </dgm:presLayoutVars>
      </dgm:prSet>
      <dgm:spPr/>
    </dgm:pt>
    <dgm:pt modelId="{7D2393C4-9AAE-4D42-878D-D0C91681BA04}" type="pres">
      <dgm:prSet presAssocID="{079BB21A-BD61-4A71-B595-4B6DDBCD1BE7}" presName="sibTrans" presStyleCnt="0"/>
      <dgm:spPr/>
    </dgm:pt>
    <dgm:pt modelId="{43E3A871-1F18-49EE-88DB-8698B94BBCA6}" type="pres">
      <dgm:prSet presAssocID="{B98E20C6-AEFC-4ACA-95D4-A937399E9B48}" presName="compNode" presStyleCnt="0"/>
      <dgm:spPr/>
    </dgm:pt>
    <dgm:pt modelId="{0E5B5D67-625D-43A5-AD63-5CD027DFEFFB}" type="pres">
      <dgm:prSet presAssocID="{B98E20C6-AEFC-4ACA-95D4-A937399E9B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75A5B9F-6B2A-4661-97E0-20EDEF5B649D}" type="pres">
      <dgm:prSet presAssocID="{B98E20C6-AEFC-4ACA-95D4-A937399E9B48}" presName="spaceRect" presStyleCnt="0"/>
      <dgm:spPr/>
    </dgm:pt>
    <dgm:pt modelId="{092C3F6F-1F28-4EF4-B525-1DF69964DFE6}" type="pres">
      <dgm:prSet presAssocID="{B98E20C6-AEFC-4ACA-95D4-A937399E9B48}" presName="textRect" presStyleLbl="revTx" presStyleIdx="1" presStyleCnt="3">
        <dgm:presLayoutVars>
          <dgm:chMax val="1"/>
          <dgm:chPref val="1"/>
        </dgm:presLayoutVars>
      </dgm:prSet>
      <dgm:spPr/>
    </dgm:pt>
    <dgm:pt modelId="{2C247620-AC90-4661-8D6B-674F54AB52C5}" type="pres">
      <dgm:prSet presAssocID="{F8D1F62B-3724-4769-BE33-5D27240DB96C}" presName="sibTrans" presStyleCnt="0"/>
      <dgm:spPr/>
    </dgm:pt>
    <dgm:pt modelId="{D516725A-5592-475C-87D8-1186D609A9C3}" type="pres">
      <dgm:prSet presAssocID="{F733C35F-1046-4C96-8CD1-9ED74797F868}" presName="compNode" presStyleCnt="0"/>
      <dgm:spPr/>
    </dgm:pt>
    <dgm:pt modelId="{D70C5687-EB5F-4EA0-BE89-5AEB02402613}" type="pres">
      <dgm:prSet presAssocID="{F733C35F-1046-4C96-8CD1-9ED74797F8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0B3896E5-CFED-42BC-98CE-3630F037A0E4}" type="pres">
      <dgm:prSet presAssocID="{F733C35F-1046-4C96-8CD1-9ED74797F868}" presName="spaceRect" presStyleCnt="0"/>
      <dgm:spPr/>
    </dgm:pt>
    <dgm:pt modelId="{4000A559-2864-4FEB-BF3A-07A088B5DD03}" type="pres">
      <dgm:prSet presAssocID="{F733C35F-1046-4C96-8CD1-9ED74797F86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DD27206-E393-4E25-AF4C-9B3E535BD4F4}" type="presOf" srcId="{E80357E7-08D7-4EEC-BB5A-F8632848E059}" destId="{4528EDBF-EEBE-4B65-9F17-CB2BD6BCE296}" srcOrd="0" destOrd="0" presId="urn:microsoft.com/office/officeart/2018/2/layout/IconLabelList"/>
    <dgm:cxn modelId="{0B05E50C-1441-4FCE-80A1-15776EF9AA77}" srcId="{E80357E7-08D7-4EEC-BB5A-F8632848E059}" destId="{B98E20C6-AEFC-4ACA-95D4-A937399E9B48}" srcOrd="1" destOrd="0" parTransId="{37ECF1E3-785B-4231-AE01-7CB578CB85AA}" sibTransId="{F8D1F62B-3724-4769-BE33-5D27240DB96C}"/>
    <dgm:cxn modelId="{1419928A-DD29-4C9D-A6A4-70A7F2859490}" srcId="{E80357E7-08D7-4EEC-BB5A-F8632848E059}" destId="{345CD802-5522-490C-A34A-830B95F78865}" srcOrd="0" destOrd="0" parTransId="{51A63D9F-B8FB-4EAF-B2CD-C6CFFAC2CC39}" sibTransId="{079BB21A-BD61-4A71-B595-4B6DDBCD1BE7}"/>
    <dgm:cxn modelId="{AA9025B2-4A19-4E80-ACC4-7FB7A366B809}" type="presOf" srcId="{F733C35F-1046-4C96-8CD1-9ED74797F868}" destId="{4000A559-2864-4FEB-BF3A-07A088B5DD03}" srcOrd="0" destOrd="0" presId="urn:microsoft.com/office/officeart/2018/2/layout/IconLabelList"/>
    <dgm:cxn modelId="{4DA65EB7-1DC4-44A7-9D89-A6B4E1EF1AE9}" type="presOf" srcId="{345CD802-5522-490C-A34A-830B95F78865}" destId="{6F5A12B5-A7C4-44D0-A8EC-8582FCDA140F}" srcOrd="0" destOrd="0" presId="urn:microsoft.com/office/officeart/2018/2/layout/IconLabelList"/>
    <dgm:cxn modelId="{E8C319F6-4254-4F77-9661-6F281CD289ED}" srcId="{E80357E7-08D7-4EEC-BB5A-F8632848E059}" destId="{F733C35F-1046-4C96-8CD1-9ED74797F868}" srcOrd="2" destOrd="0" parTransId="{BF50C8C7-6F4A-4FA7-9EB3-44C0CDDD4924}" sibTransId="{C02869AA-135D-458C-BD7E-E82EACC70C7E}"/>
    <dgm:cxn modelId="{7DB624FE-E0F7-4800-B056-DD744ACCBE13}" type="presOf" srcId="{B98E20C6-AEFC-4ACA-95D4-A937399E9B48}" destId="{092C3F6F-1F28-4EF4-B525-1DF69964DFE6}" srcOrd="0" destOrd="0" presId="urn:microsoft.com/office/officeart/2018/2/layout/IconLabelList"/>
    <dgm:cxn modelId="{7E841AED-D9C5-40F6-B95E-2E82CBB01077}" type="presParOf" srcId="{4528EDBF-EEBE-4B65-9F17-CB2BD6BCE296}" destId="{47DC0901-A17F-4BF9-8088-55B66CA505FC}" srcOrd="0" destOrd="0" presId="urn:microsoft.com/office/officeart/2018/2/layout/IconLabelList"/>
    <dgm:cxn modelId="{8996BD89-5931-4A52-91DF-52810674360E}" type="presParOf" srcId="{47DC0901-A17F-4BF9-8088-55B66CA505FC}" destId="{B4CB53F0-3717-4A34-BE28-E549999203ED}" srcOrd="0" destOrd="0" presId="urn:microsoft.com/office/officeart/2018/2/layout/IconLabelList"/>
    <dgm:cxn modelId="{0039D3CF-27A3-4AAC-9999-ECB2950BFADA}" type="presParOf" srcId="{47DC0901-A17F-4BF9-8088-55B66CA505FC}" destId="{C61A0CD3-2F96-41D8-9715-6C2914D00BAD}" srcOrd="1" destOrd="0" presId="urn:microsoft.com/office/officeart/2018/2/layout/IconLabelList"/>
    <dgm:cxn modelId="{1E887245-A0AA-470A-8732-1BD0060BCEF6}" type="presParOf" srcId="{47DC0901-A17F-4BF9-8088-55B66CA505FC}" destId="{6F5A12B5-A7C4-44D0-A8EC-8582FCDA140F}" srcOrd="2" destOrd="0" presId="urn:microsoft.com/office/officeart/2018/2/layout/IconLabelList"/>
    <dgm:cxn modelId="{8EF37F59-BFC4-4692-AA51-5CD404DD1B38}" type="presParOf" srcId="{4528EDBF-EEBE-4B65-9F17-CB2BD6BCE296}" destId="{7D2393C4-9AAE-4D42-878D-D0C91681BA04}" srcOrd="1" destOrd="0" presId="urn:microsoft.com/office/officeart/2018/2/layout/IconLabelList"/>
    <dgm:cxn modelId="{3147C94E-900D-406A-833D-374472956852}" type="presParOf" srcId="{4528EDBF-EEBE-4B65-9F17-CB2BD6BCE296}" destId="{43E3A871-1F18-49EE-88DB-8698B94BBCA6}" srcOrd="2" destOrd="0" presId="urn:microsoft.com/office/officeart/2018/2/layout/IconLabelList"/>
    <dgm:cxn modelId="{79557C5F-772C-4859-8D69-DA4E1ADC6900}" type="presParOf" srcId="{43E3A871-1F18-49EE-88DB-8698B94BBCA6}" destId="{0E5B5D67-625D-43A5-AD63-5CD027DFEFFB}" srcOrd="0" destOrd="0" presId="urn:microsoft.com/office/officeart/2018/2/layout/IconLabelList"/>
    <dgm:cxn modelId="{D323634C-5D63-48C7-9DB0-F11982526942}" type="presParOf" srcId="{43E3A871-1F18-49EE-88DB-8698B94BBCA6}" destId="{B75A5B9F-6B2A-4661-97E0-20EDEF5B649D}" srcOrd="1" destOrd="0" presId="urn:microsoft.com/office/officeart/2018/2/layout/IconLabelList"/>
    <dgm:cxn modelId="{EB3CFCF8-C618-4D38-AA3F-C398B10F400F}" type="presParOf" srcId="{43E3A871-1F18-49EE-88DB-8698B94BBCA6}" destId="{092C3F6F-1F28-4EF4-B525-1DF69964DFE6}" srcOrd="2" destOrd="0" presId="urn:microsoft.com/office/officeart/2018/2/layout/IconLabelList"/>
    <dgm:cxn modelId="{70CE380D-4455-41D7-A5DE-8082310616C4}" type="presParOf" srcId="{4528EDBF-EEBE-4B65-9F17-CB2BD6BCE296}" destId="{2C247620-AC90-4661-8D6B-674F54AB52C5}" srcOrd="3" destOrd="0" presId="urn:microsoft.com/office/officeart/2018/2/layout/IconLabelList"/>
    <dgm:cxn modelId="{1F1B36F9-59AC-4C8A-BC78-B9BDCD353FFB}" type="presParOf" srcId="{4528EDBF-EEBE-4B65-9F17-CB2BD6BCE296}" destId="{D516725A-5592-475C-87D8-1186D609A9C3}" srcOrd="4" destOrd="0" presId="urn:microsoft.com/office/officeart/2018/2/layout/IconLabelList"/>
    <dgm:cxn modelId="{26221E62-BED3-479D-A93E-CF6B4E2ED426}" type="presParOf" srcId="{D516725A-5592-475C-87D8-1186D609A9C3}" destId="{D70C5687-EB5F-4EA0-BE89-5AEB02402613}" srcOrd="0" destOrd="0" presId="urn:microsoft.com/office/officeart/2018/2/layout/IconLabelList"/>
    <dgm:cxn modelId="{4A8A08C1-1C2C-488B-ABDE-9A3C665F07F4}" type="presParOf" srcId="{D516725A-5592-475C-87D8-1186D609A9C3}" destId="{0B3896E5-CFED-42BC-98CE-3630F037A0E4}" srcOrd="1" destOrd="0" presId="urn:microsoft.com/office/officeart/2018/2/layout/IconLabelList"/>
    <dgm:cxn modelId="{FC67416A-C644-48B3-BC82-182D484F82A5}" type="presParOf" srcId="{D516725A-5592-475C-87D8-1186D609A9C3}" destId="{4000A559-2864-4FEB-BF3A-07A088B5DD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F0B92-7C44-4774-8E7E-AABB1FDAC7F7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D89E3-B465-4C2B-93AD-721CE7029A51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Detecting and preventing the factors that have the greatest impact </a:t>
          </a:r>
        </a:p>
      </dsp:txBody>
      <dsp:txXfrm>
        <a:off x="417971" y="2644140"/>
        <a:ext cx="2889450" cy="720000"/>
      </dsp:txXfrm>
    </dsp:sp>
    <dsp:sp modelId="{95244A99-0938-4666-A0C2-D8CA741894BA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0A8B9-003E-48BB-95D3-E0CD49C4C9EC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Understanding the the major causes of a heart attack</a:t>
          </a:r>
        </a:p>
      </dsp:txBody>
      <dsp:txXfrm>
        <a:off x="3813075" y="2644140"/>
        <a:ext cx="2889450" cy="720000"/>
      </dsp:txXfrm>
    </dsp:sp>
    <dsp:sp modelId="{EB88B102-6296-44D9-8B6A-03052BD63FA8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0C24D-8D46-4F50-8146-BA262228DD33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Bringing this understanding to people’s attention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81389-D237-A541-9839-42D89EF1B329}">
      <dsp:nvSpPr>
        <dsp:cNvPr id="0" name=""/>
        <dsp:cNvSpPr/>
      </dsp:nvSpPr>
      <dsp:spPr>
        <a:xfrm>
          <a:off x="0" y="123443"/>
          <a:ext cx="5257800" cy="5257800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3068E-E857-F94E-9614-9302762FACC7}">
      <dsp:nvSpPr>
        <dsp:cNvPr id="0" name=""/>
        <dsp:cNvSpPr/>
      </dsp:nvSpPr>
      <dsp:spPr>
        <a:xfrm>
          <a:off x="499491" y="622934"/>
          <a:ext cx="2050542" cy="205054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lt"/>
              <a:cs typeface="Times New Roman" panose="02020603050405020304" pitchFamily="18" charset="0"/>
            </a:rPr>
            <a:t>There are 18078 duplicate values</a:t>
          </a:r>
          <a:endParaRPr lang="en-US" sz="2000" kern="1200" dirty="0">
            <a:latin typeface="+mn-lt"/>
            <a:cs typeface="Times New Roman" panose="02020603050405020304" pitchFamily="18" charset="0"/>
          </a:endParaRPr>
        </a:p>
      </dsp:txBody>
      <dsp:txXfrm>
        <a:off x="599590" y="723033"/>
        <a:ext cx="1850344" cy="1850344"/>
      </dsp:txXfrm>
    </dsp:sp>
    <dsp:sp modelId="{75066E94-FADA-2A4B-9446-5190F781A490}">
      <dsp:nvSpPr>
        <dsp:cNvPr id="0" name=""/>
        <dsp:cNvSpPr/>
      </dsp:nvSpPr>
      <dsp:spPr>
        <a:xfrm>
          <a:off x="2707767" y="622934"/>
          <a:ext cx="2050542" cy="205054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lt"/>
              <a:cs typeface="Times New Roman" panose="02020603050405020304" pitchFamily="18" charset="0"/>
            </a:rPr>
            <a:t>Normally, we clean/remove duplicate values, but we cannot do that here</a:t>
          </a:r>
          <a:endParaRPr lang="en-US" sz="2000" kern="1200" dirty="0">
            <a:latin typeface="+mn-lt"/>
            <a:cs typeface="Times New Roman" panose="02020603050405020304" pitchFamily="18" charset="0"/>
          </a:endParaRPr>
        </a:p>
      </dsp:txBody>
      <dsp:txXfrm>
        <a:off x="2807866" y="723033"/>
        <a:ext cx="1850344" cy="1850344"/>
      </dsp:txXfrm>
    </dsp:sp>
    <dsp:sp modelId="{507019C9-4BBC-7C45-8E1B-2E1DDCFCE776}">
      <dsp:nvSpPr>
        <dsp:cNvPr id="0" name=""/>
        <dsp:cNvSpPr/>
      </dsp:nvSpPr>
      <dsp:spPr>
        <a:xfrm>
          <a:off x="499491" y="2831211"/>
          <a:ext cx="2050542" cy="205054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lt"/>
              <a:cs typeface="Times New Roman" panose="02020603050405020304" pitchFamily="18" charset="0"/>
            </a:rPr>
            <a:t>There can be numerous people with similar health habits</a:t>
          </a:r>
          <a:endParaRPr lang="en-US" sz="2000" kern="1200" dirty="0">
            <a:latin typeface="+mn-lt"/>
            <a:cs typeface="Times New Roman" panose="02020603050405020304" pitchFamily="18" charset="0"/>
          </a:endParaRPr>
        </a:p>
      </dsp:txBody>
      <dsp:txXfrm>
        <a:off x="599590" y="2931310"/>
        <a:ext cx="1850344" cy="1850344"/>
      </dsp:txXfrm>
    </dsp:sp>
    <dsp:sp modelId="{2649AD8D-8830-9845-9294-29FE7B9EEA7D}">
      <dsp:nvSpPr>
        <dsp:cNvPr id="0" name=""/>
        <dsp:cNvSpPr/>
      </dsp:nvSpPr>
      <dsp:spPr>
        <a:xfrm>
          <a:off x="2707767" y="2831211"/>
          <a:ext cx="2050542" cy="205054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lt"/>
              <a:cs typeface="Times New Roman" panose="02020603050405020304" pitchFamily="18" charset="0"/>
            </a:rPr>
            <a:t>Not advisable to delete such duplicate values</a:t>
          </a:r>
          <a:endParaRPr lang="en-US" sz="2000" kern="1200" dirty="0">
            <a:latin typeface="+mn-lt"/>
            <a:cs typeface="Times New Roman" panose="02020603050405020304" pitchFamily="18" charset="0"/>
          </a:endParaRPr>
        </a:p>
      </dsp:txBody>
      <dsp:txXfrm>
        <a:off x="2807866" y="2931310"/>
        <a:ext cx="1850344" cy="18503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B53F0-3717-4A34-BE28-E549999203E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A12B5-A7C4-44D0-A8EC-8582FCDA140F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We are deciding best model based on Recall. We cannot rely on accuracy due to bias caused by the imbalanced dataset.</a:t>
          </a:r>
        </a:p>
      </dsp:txBody>
      <dsp:txXfrm>
        <a:off x="417971" y="2644140"/>
        <a:ext cx="2889450" cy="720000"/>
      </dsp:txXfrm>
    </dsp:sp>
    <dsp:sp modelId="{0E5B5D67-625D-43A5-AD63-5CD027DFEFFB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C3F6F-1F28-4EF4-B525-1DF69964DFE6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Tree Based models have performed best for our given problem.</a:t>
          </a:r>
        </a:p>
      </dsp:txBody>
      <dsp:txXfrm>
        <a:off x="3813075" y="2644140"/>
        <a:ext cx="2889450" cy="720000"/>
      </dsp:txXfrm>
    </dsp:sp>
    <dsp:sp modelId="{D70C5687-EB5F-4EA0-BE89-5AEB02402613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0A559-2864-4FEB-BF3A-07A088B5DD03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Best models – Random Forest and Decision Tree Model</a:t>
          </a:r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9F594-7698-B94F-A3FB-22D1A9A9605F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1B788-B1C9-A744-A862-5B67B2254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2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ADC07-0B66-994F-97C2-956F4DBE9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0C1A3-AB2C-154E-9E49-2E8DA8D63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93342-2CD8-114A-B348-F18DA663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B69DE-D313-9E4D-86F3-6A879F04FE75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54B9B-5853-AB4D-9BA8-8DBCE7DC3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16BF5-C895-2E4E-BC57-0BFFF9E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3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001C-C053-A944-AAFF-A46B73B6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0B4DC-F2B5-CF40-9981-DCAB2488F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56806-524C-854C-8F61-3736141B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13C9-15C8-B240-A7D9-022224E33222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4595D-06DC-A941-80A2-25D74A35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FA5B4-8E65-1E49-8AA4-BF6E6694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1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C4632-9FA0-AE43-BAE9-626581C9B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5C30D-FC8F-D44F-AC99-E697945AD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7847A-B9FD-2A48-956E-53AE1EAFF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171C-8086-8741-B9CF-3D5ED973A80C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68739-936B-014D-8DCB-B0CDA751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F11C7-6A7E-3D4D-84E6-E98C9117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7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EF68-234A-624B-B295-2BF784A3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62BB-3495-6B42-A862-82900DBA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7A53-078A-8640-A0D6-20946CCAA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00C7-0148-5846-8FC4-F73BAB89D70B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0EE69-B3B7-DB43-8BA8-BC9CEE413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95B59-E15E-8A49-B34A-E23BBC24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2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166A-467B-1048-9CC3-CAA0FD06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74534-A2F9-E743-906C-9657F9E40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F65B7-9AE7-1A41-9012-2CA9FA9E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AFC-E28F-AF46-97C6-BFD9924B4109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B7A58-96D9-FA4B-B3A7-CC140B02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F4A00-E27F-814C-AF5C-E43447E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4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D0E75-E9AE-994B-9922-BC10D9A2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39B47-AB37-A54B-BB10-A42759AC9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DF2E9-6C83-EC48-8EC7-5E801386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5A13A-FC02-D94B-9C99-9442A8A6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02C9-6151-6143-B4D8-B14F626C7BF9}" type="datetime1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19CE0-3229-9F41-809F-0B3AFE669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4E5DF-8D55-F948-8467-5BDA47E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2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8391-0177-004B-B10E-38DB10C3B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9BCC6-1E6B-BD46-A8B9-0F87E45AF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760C5-B64F-0243-8324-475141BA6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01CD9-EE6C-8F48-BDAB-A71A66C8C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AC4F7F-3FC9-0D4F-80BB-52BE688A7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2E807-9EDB-1549-A96C-E7CB103C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4C04-EEBB-5246-A1A2-3D6E10FA5F36}" type="datetime1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CD9259-D0F1-4D4D-9C53-59E6E188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5D906-995D-E04B-BACA-FFB0E7CC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3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4784-50A0-9D4F-ABD1-7149FED1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AA4151-B1DB-574D-AFC9-8CF58C8E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044D-A842-1F49-88E6-0E5F82C4ADFB}" type="datetime1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DFFF5-F1BB-A343-B1AA-6300CC0A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B3D3B-748D-D048-BB3D-695B8352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2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16DEA-E9A2-374E-8819-AED3D76D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34718-AE9C-C243-981D-DC05A2922975}" type="datetime1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2C8D3-60EC-F048-9DE3-71DC6843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7CAE7-369C-CD43-8223-BAB948F7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6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33D63-F3E1-7F4A-8402-CC09D63BC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77D36-583B-3F49-8E49-2214C6106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85086-488A-3740-A27E-9B05A6633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7926E-83AA-9143-9144-8BD21B88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F92E0-11B8-4D49-9D81-D1046305A50D}" type="datetime1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D4879-31C4-1E4E-B5C0-1944D2FE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EA3F2-A813-C249-A1EA-F3484E829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F108-11BA-8D47-990A-09351F74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72F319-79CF-EF42-99EE-B8F561F95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CF939-923C-444F-8F58-D629B7EA4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434C5-E9F7-2042-8DB8-0E9DCD06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8F0E0-DA28-FF47-9C1A-F4C39905BA6F}" type="datetime1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59777-6BC1-C543-A007-1B3D7A2B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0FEE8-7752-AC49-968C-A7CFFC7E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2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16D3-C3F2-EE44-B51A-1C617408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A41B0-04C2-AE41-9BDF-651462E6C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08AD-0D77-0A42-A58E-61EDB9BC8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1DD00-6503-E54A-9DC7-A25B95ACCAF5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88C55-BF8F-B043-86FB-E22067F78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IST 707: Applied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7F360-67E5-E34D-BA1A-B2BD1F7DF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7A28-C9B8-8947-8F85-CB9275C00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7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3482B3-747E-B349-B072-B81A06AA2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0" t="9091" r="1003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7DBA-C0A7-EE45-A176-E85A33CCC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Heart Disease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2E80B-188A-9B42-824F-D3B4B9B60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Kirat Saran</a:t>
            </a:r>
          </a:p>
          <a:p>
            <a:pPr algn="l"/>
            <a:r>
              <a:rPr lang="en-US" sz="2000"/>
              <a:t>Pranali Shenvi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176A1-BB90-EB44-AC79-255C6E97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742887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ACB8F-C53B-3943-8EA9-827C746A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6EDDE-36E5-8A42-AD38-1B3A3DE7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>
                <a:cs typeface="Times New Roman" panose="02020603050405020304" pitchFamily="18" charset="0"/>
              </a:rPr>
              <a:t>Smoking</a:t>
            </a:r>
          </a:p>
          <a:p>
            <a:r>
              <a:rPr lang="en-US" sz="2000">
                <a:cs typeface="Times New Roman" panose="02020603050405020304" pitchFamily="18" charset="0"/>
              </a:rPr>
              <a:t>Alcohol drinking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C26D8-C574-7C41-B1FC-8F2F2C27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753177"/>
            <a:ext cx="5113583" cy="304863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8B53F68-894F-B84B-A054-1F1A72B6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2753178"/>
            <a:ext cx="5167185" cy="30486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D48D4-67E7-674F-A475-DD57CB53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76010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006C8-4278-6345-B757-D1B20630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>
                <a:cs typeface="Times New Roman" panose="02020603050405020304" pitchFamily="18" charset="0"/>
              </a:rPr>
              <a:t>Categorical Variables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32764-0F47-A545-9D00-A5FCE9FA9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>
                <a:cs typeface="Times New Roman" panose="02020603050405020304" pitchFamily="18" charset="0"/>
              </a:rPr>
              <a:t>Stroke</a:t>
            </a:r>
          </a:p>
          <a:p>
            <a:r>
              <a:rPr lang="en-US" sz="2000">
                <a:cs typeface="Times New Roman" panose="02020603050405020304" pitchFamily="18" charset="0"/>
              </a:rPr>
              <a:t>Sex</a:t>
            </a:r>
          </a:p>
          <a:p>
            <a:endParaRPr lang="en-US" sz="200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ECB3F61-5423-4A41-B88F-0EC74D0E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753178"/>
            <a:ext cx="5167185" cy="3048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D76B5-0E00-9143-91EA-A6CD3144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2779013"/>
            <a:ext cx="5167185" cy="29969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EBBC5-6B72-744F-A81E-DB9478BD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2463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D2340-4391-A64D-9FAC-7B3C6B805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>
                <a:cs typeface="Times New Roman" panose="02020603050405020304" pitchFamily="18" charset="0"/>
              </a:rPr>
              <a:t>Numerical Variables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32427-595C-D94A-A762-7327D3DC0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>
                <a:cs typeface="Times New Roman" panose="02020603050405020304" pitchFamily="18" charset="0"/>
              </a:rPr>
              <a:t>Mental Health</a:t>
            </a:r>
          </a:p>
          <a:p>
            <a:r>
              <a:rPr lang="en-US" sz="2000">
                <a:cs typeface="Times New Roman" panose="02020603050405020304" pitchFamily="18" charset="0"/>
              </a:rPr>
              <a:t>Physical Health</a:t>
            </a:r>
          </a:p>
          <a:p>
            <a:endParaRPr lang="en-US" sz="200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A35E984-6042-F843-A3EC-20701ABB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611080"/>
            <a:ext cx="5167185" cy="3332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FE677-29CD-E645-B75A-BA16305D6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2636916"/>
            <a:ext cx="5167185" cy="32811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93466-5B13-FD40-8685-460E090E5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40202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7727C-79F3-694A-B63A-559983C9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Numerical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A5B37-1F34-D44D-A941-C15B1D73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>
                <a:cs typeface="Times New Roman" panose="02020603050405020304" pitchFamily="18" charset="0"/>
              </a:rPr>
              <a:t>Sleep Time</a:t>
            </a:r>
          </a:p>
          <a:p>
            <a:r>
              <a:rPr lang="en-US" sz="2000">
                <a:cs typeface="Times New Roman" panose="02020603050405020304" pitchFamily="18" charset="0"/>
              </a:rPr>
              <a:t>BMI</a:t>
            </a:r>
          </a:p>
          <a:p>
            <a:endParaRPr lang="en-US" sz="200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FE065BC-9B05-4546-8215-CC47EB14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604621"/>
            <a:ext cx="5167185" cy="3345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1C062-EA37-D945-9B7F-751F2CE0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2617539"/>
            <a:ext cx="5167185" cy="33199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12334-BF09-D946-900E-DD844A0F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05589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B1C0B-FB3E-ED47-B924-64BE106A9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761646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cs typeface="Times New Roman" panose="02020603050405020304" pitchFamily="18" charset="0"/>
              </a:rPr>
              <a:t>Pivot Table of Race by Heart Disease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3F3-42B1-3041-B0CF-E4A344C3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IST 707: Applied Machine Learning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27B91352-EF29-4E43-9535-6035226322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2528907"/>
              </p:ext>
            </p:extLst>
          </p:nvPr>
        </p:nvGraphicFramePr>
        <p:xfrm>
          <a:off x="836677" y="2323338"/>
          <a:ext cx="10515598" cy="3645352"/>
        </p:xfrm>
        <a:graphic>
          <a:graphicData uri="http://schemas.openxmlformats.org/drawingml/2006/table">
            <a:tbl>
              <a:tblPr/>
              <a:tblGrid>
                <a:gridCol w="1596608">
                  <a:extLst>
                    <a:ext uri="{9D8B030D-6E8A-4147-A177-3AD203B41FA5}">
                      <a16:colId xmlns:a16="http://schemas.microsoft.com/office/drawing/2014/main" val="4255585650"/>
                    </a:ext>
                  </a:extLst>
                </a:gridCol>
                <a:gridCol w="4129166">
                  <a:extLst>
                    <a:ext uri="{9D8B030D-6E8A-4147-A177-3AD203B41FA5}">
                      <a16:colId xmlns:a16="http://schemas.microsoft.com/office/drawing/2014/main" val="456824258"/>
                    </a:ext>
                  </a:extLst>
                </a:gridCol>
                <a:gridCol w="1596608">
                  <a:extLst>
                    <a:ext uri="{9D8B030D-6E8A-4147-A177-3AD203B41FA5}">
                      <a16:colId xmlns:a16="http://schemas.microsoft.com/office/drawing/2014/main" val="2319570608"/>
                    </a:ext>
                  </a:extLst>
                </a:gridCol>
                <a:gridCol w="1596608">
                  <a:extLst>
                    <a:ext uri="{9D8B030D-6E8A-4147-A177-3AD203B41FA5}">
                      <a16:colId xmlns:a16="http://schemas.microsoft.com/office/drawing/2014/main" val="1230729435"/>
                    </a:ext>
                  </a:extLst>
                </a:gridCol>
                <a:gridCol w="1596608">
                  <a:extLst>
                    <a:ext uri="{9D8B030D-6E8A-4147-A177-3AD203B41FA5}">
                      <a16:colId xmlns:a16="http://schemas.microsoft.com/office/drawing/2014/main" val="2497438258"/>
                    </a:ext>
                  </a:extLst>
                </a:gridCol>
              </a:tblGrid>
              <a:tr h="59219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Heart Disease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175" marR="174175" marT="87088" marB="87088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500644"/>
                  </a:ext>
                </a:extLst>
              </a:tr>
              <a:tr h="436165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141733"/>
                  </a:ext>
                </a:extLst>
              </a:tr>
              <a:tr h="436165">
                <a:tc rowSpan="6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175" marR="174175" marT="87088" marB="8708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Indian/Alaskan Native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4660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10.42%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974777"/>
                  </a:ext>
                </a:extLst>
              </a:tr>
              <a:tr h="436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Asian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7802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3.30%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749799"/>
                  </a:ext>
                </a:extLst>
              </a:tr>
              <a:tr h="436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1729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7.54%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76199"/>
                  </a:ext>
                </a:extLst>
              </a:tr>
              <a:tr h="436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Hispanic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26003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5.26%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056219"/>
                  </a:ext>
                </a:extLst>
              </a:tr>
              <a:tr h="436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10042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8.11%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923609"/>
                  </a:ext>
                </a:extLst>
              </a:tr>
              <a:tr h="436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222705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22507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9.18%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143" marR="18143" marT="1814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913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811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322EA-8EF2-484D-8407-A1C6C3BA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Heat Map</a:t>
            </a:r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1BD777E8-0C66-FD4D-8342-ABED18C96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3446"/>
            <a:ext cx="10512547" cy="35742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D128B-830B-504E-B229-40C8BCC9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23091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9B217-BE1E-AD49-8BBB-60576262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191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Transformation using Label Encoder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F5E18-7182-0740-853B-4251A9E5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IST 707: Applied Machine Learning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48196DD-DFAD-8144-A124-AD36D706E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172204"/>
              </p:ext>
            </p:extLst>
          </p:nvPr>
        </p:nvGraphicFramePr>
        <p:xfrm>
          <a:off x="838200" y="2043113"/>
          <a:ext cx="10512558" cy="3871907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{8799B23B-EC83-4686-B30A-512413B5E67A}</a:tableStyleId>
              </a:tblPr>
              <a:tblGrid>
                <a:gridCol w="280396">
                  <a:extLst>
                    <a:ext uri="{9D8B030D-6E8A-4147-A177-3AD203B41FA5}">
                      <a16:colId xmlns:a16="http://schemas.microsoft.com/office/drawing/2014/main" val="3102336288"/>
                    </a:ext>
                  </a:extLst>
                </a:gridCol>
                <a:gridCol w="658518">
                  <a:extLst>
                    <a:ext uri="{9D8B030D-6E8A-4147-A177-3AD203B41FA5}">
                      <a16:colId xmlns:a16="http://schemas.microsoft.com/office/drawing/2014/main" val="2317585172"/>
                    </a:ext>
                  </a:extLst>
                </a:gridCol>
                <a:gridCol w="431696">
                  <a:extLst>
                    <a:ext uri="{9D8B030D-6E8A-4147-A177-3AD203B41FA5}">
                      <a16:colId xmlns:a16="http://schemas.microsoft.com/office/drawing/2014/main" val="1976219127"/>
                    </a:ext>
                  </a:extLst>
                </a:gridCol>
                <a:gridCol w="449450">
                  <a:extLst>
                    <a:ext uri="{9D8B030D-6E8A-4147-A177-3AD203B41FA5}">
                      <a16:colId xmlns:a16="http://schemas.microsoft.com/office/drawing/2014/main" val="2027273610"/>
                    </a:ext>
                  </a:extLst>
                </a:gridCol>
                <a:gridCol w="808191">
                  <a:extLst>
                    <a:ext uri="{9D8B030D-6E8A-4147-A177-3AD203B41FA5}">
                      <a16:colId xmlns:a16="http://schemas.microsoft.com/office/drawing/2014/main" val="3082457988"/>
                    </a:ext>
                  </a:extLst>
                </a:gridCol>
                <a:gridCol w="410813">
                  <a:extLst>
                    <a:ext uri="{9D8B030D-6E8A-4147-A177-3AD203B41FA5}">
                      <a16:colId xmlns:a16="http://schemas.microsoft.com/office/drawing/2014/main" val="56831859"/>
                    </a:ext>
                  </a:extLst>
                </a:gridCol>
                <a:gridCol w="709249">
                  <a:extLst>
                    <a:ext uri="{9D8B030D-6E8A-4147-A177-3AD203B41FA5}">
                      <a16:colId xmlns:a16="http://schemas.microsoft.com/office/drawing/2014/main" val="1683248703"/>
                    </a:ext>
                  </a:extLst>
                </a:gridCol>
                <a:gridCol w="704033">
                  <a:extLst>
                    <a:ext uri="{9D8B030D-6E8A-4147-A177-3AD203B41FA5}">
                      <a16:colId xmlns:a16="http://schemas.microsoft.com/office/drawing/2014/main" val="1146865833"/>
                    </a:ext>
                  </a:extLst>
                </a:gridCol>
                <a:gridCol w="623507">
                  <a:extLst>
                    <a:ext uri="{9D8B030D-6E8A-4147-A177-3AD203B41FA5}">
                      <a16:colId xmlns:a16="http://schemas.microsoft.com/office/drawing/2014/main" val="3174579642"/>
                    </a:ext>
                  </a:extLst>
                </a:gridCol>
                <a:gridCol w="297026">
                  <a:extLst>
                    <a:ext uri="{9D8B030D-6E8A-4147-A177-3AD203B41FA5}">
                      <a16:colId xmlns:a16="http://schemas.microsoft.com/office/drawing/2014/main" val="1954209431"/>
                    </a:ext>
                  </a:extLst>
                </a:gridCol>
                <a:gridCol w="636321">
                  <a:extLst>
                    <a:ext uri="{9D8B030D-6E8A-4147-A177-3AD203B41FA5}">
                      <a16:colId xmlns:a16="http://schemas.microsoft.com/office/drawing/2014/main" val="2702864339"/>
                    </a:ext>
                  </a:extLst>
                </a:gridCol>
                <a:gridCol w="356545">
                  <a:extLst>
                    <a:ext uri="{9D8B030D-6E8A-4147-A177-3AD203B41FA5}">
                      <a16:colId xmlns:a16="http://schemas.microsoft.com/office/drawing/2014/main" val="1063810172"/>
                    </a:ext>
                  </a:extLst>
                </a:gridCol>
                <a:gridCol w="481711">
                  <a:extLst>
                    <a:ext uri="{9D8B030D-6E8A-4147-A177-3AD203B41FA5}">
                      <a16:colId xmlns:a16="http://schemas.microsoft.com/office/drawing/2014/main" val="1009528231"/>
                    </a:ext>
                  </a:extLst>
                </a:gridCol>
                <a:gridCol w="743385">
                  <a:extLst>
                    <a:ext uri="{9D8B030D-6E8A-4147-A177-3AD203B41FA5}">
                      <a16:colId xmlns:a16="http://schemas.microsoft.com/office/drawing/2014/main" val="1035245766"/>
                    </a:ext>
                  </a:extLst>
                </a:gridCol>
                <a:gridCol w="595498">
                  <a:extLst>
                    <a:ext uri="{9D8B030D-6E8A-4147-A177-3AD203B41FA5}">
                      <a16:colId xmlns:a16="http://schemas.microsoft.com/office/drawing/2014/main" val="3786750015"/>
                    </a:ext>
                  </a:extLst>
                </a:gridCol>
                <a:gridCol w="595498">
                  <a:extLst>
                    <a:ext uri="{9D8B030D-6E8A-4147-A177-3AD203B41FA5}">
                      <a16:colId xmlns:a16="http://schemas.microsoft.com/office/drawing/2014/main" val="1956047640"/>
                    </a:ext>
                  </a:extLst>
                </a:gridCol>
                <a:gridCol w="459829">
                  <a:extLst>
                    <a:ext uri="{9D8B030D-6E8A-4147-A177-3AD203B41FA5}">
                      <a16:colId xmlns:a16="http://schemas.microsoft.com/office/drawing/2014/main" val="3179077523"/>
                    </a:ext>
                  </a:extLst>
                </a:gridCol>
                <a:gridCol w="703403">
                  <a:extLst>
                    <a:ext uri="{9D8B030D-6E8A-4147-A177-3AD203B41FA5}">
                      <a16:colId xmlns:a16="http://schemas.microsoft.com/office/drawing/2014/main" val="558202146"/>
                    </a:ext>
                  </a:extLst>
                </a:gridCol>
                <a:gridCol w="567489">
                  <a:extLst>
                    <a:ext uri="{9D8B030D-6E8A-4147-A177-3AD203B41FA5}">
                      <a16:colId xmlns:a16="http://schemas.microsoft.com/office/drawing/2014/main" val="536620252"/>
                    </a:ext>
                  </a:extLst>
                </a:gridCol>
              </a:tblGrid>
              <a:tr h="8902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Sr. No.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HeartDisease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BMI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Smoking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AlcoholDrinking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Stroke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PhysicalHealth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MentalHealth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DiffWalking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Sex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AgeCategory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Race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Diabetic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PhysicalActivity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GenHealth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SleepTime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Asthma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KidneyDisease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SkinCancer</a:t>
                      </a:r>
                      <a:endParaRPr lang="en-US" sz="8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323987"/>
                  </a:ext>
                </a:extLst>
              </a:tr>
              <a:tr h="596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16.6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800669"/>
                  </a:ext>
                </a:extLst>
              </a:tr>
              <a:tr h="596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20.34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201483"/>
                  </a:ext>
                </a:extLst>
              </a:tr>
              <a:tr h="596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26.58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4032"/>
                  </a:ext>
                </a:extLst>
              </a:tr>
              <a:tr h="596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24.21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344275"/>
                  </a:ext>
                </a:extLst>
              </a:tr>
              <a:tr h="596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23.71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 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541" marR="2861" marT="50416" marB="5041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76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87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DC46-39B0-8340-B066-379F63B5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6642"/>
          </a:xfrm>
        </p:spPr>
        <p:txBody>
          <a:bodyPr/>
          <a:lstStyle/>
          <a:p>
            <a:r>
              <a:rPr lang="en-US" dirty="0"/>
              <a:t>How to deal with Bias?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EE766-C661-E243-86F5-2680C7A6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0014" y="6291183"/>
            <a:ext cx="4114800" cy="365125"/>
          </a:xfrm>
        </p:spPr>
        <p:txBody>
          <a:bodyPr/>
          <a:lstStyle/>
          <a:p>
            <a:r>
              <a:rPr lang="en-US" dirty="0"/>
              <a:t>IST 707: Applied Machine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CAC13F-BB82-1A44-8D34-BD35B620C78A}"/>
              </a:ext>
            </a:extLst>
          </p:cNvPr>
          <p:cNvGrpSpPr/>
          <p:nvPr/>
        </p:nvGrpSpPr>
        <p:grpSpPr>
          <a:xfrm>
            <a:off x="1552761" y="1430056"/>
            <a:ext cx="2337253" cy="1055785"/>
            <a:chOff x="898137" y="1536956"/>
            <a:chExt cx="2337253" cy="10557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A05E9C-3BC0-394E-95CC-87174D2DA1B8}"/>
                </a:ext>
              </a:extLst>
            </p:cNvPr>
            <p:cNvGrpSpPr/>
            <p:nvPr/>
          </p:nvGrpSpPr>
          <p:grpSpPr>
            <a:xfrm>
              <a:off x="898137" y="1536956"/>
              <a:ext cx="2252945" cy="1055785"/>
              <a:chOff x="782529" y="2089514"/>
              <a:chExt cx="2252945" cy="105578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6DC077-5309-C547-94A4-C52E4EE5A17C}"/>
                  </a:ext>
                </a:extLst>
              </p:cNvPr>
              <p:cNvSpPr txBox="1"/>
              <p:nvPr/>
            </p:nvSpPr>
            <p:spPr>
              <a:xfrm>
                <a:off x="782529" y="2406635"/>
                <a:ext cx="225294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 ratio of Non-Heart Disease to Heart Disease cases is approximately 9:1, we can say that there is a significant bias</a:t>
                </a:r>
                <a:endParaRPr lang="en-US" sz="105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84FD9-5E9F-5D42-806A-8163AECE1681}"/>
                  </a:ext>
                </a:extLst>
              </p:cNvPr>
              <p:cNvSpPr txBox="1"/>
              <p:nvPr/>
            </p:nvSpPr>
            <p:spPr>
              <a:xfrm>
                <a:off x="969869" y="2089514"/>
                <a:ext cx="20656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b="1" dirty="0">
                    <a:solidFill>
                      <a:srgbClr val="48BFE3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Need for sampling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E77E1B-8B4C-054A-AEEF-DEB9A57ADB9F}"/>
                </a:ext>
              </a:extLst>
            </p:cNvPr>
            <p:cNvCxnSpPr/>
            <p:nvPr/>
          </p:nvCxnSpPr>
          <p:spPr>
            <a:xfrm>
              <a:off x="3235390" y="1611602"/>
              <a:ext cx="0" cy="640080"/>
            </a:xfrm>
            <a:prstGeom prst="line">
              <a:avLst/>
            </a:prstGeom>
            <a:ln w="50800">
              <a:solidFill>
                <a:srgbClr val="48B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F20D60-24BE-5F48-9B4A-4A0CD1CAEA24}"/>
              </a:ext>
            </a:extLst>
          </p:cNvPr>
          <p:cNvGrpSpPr/>
          <p:nvPr/>
        </p:nvGrpSpPr>
        <p:grpSpPr>
          <a:xfrm>
            <a:off x="1552761" y="5275507"/>
            <a:ext cx="2337253" cy="748008"/>
            <a:chOff x="898137" y="5382407"/>
            <a:chExt cx="2337253" cy="7480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0553D8D-DD6C-C341-8D9B-146BE596050C}"/>
                </a:ext>
              </a:extLst>
            </p:cNvPr>
            <p:cNvGrpSpPr/>
            <p:nvPr/>
          </p:nvGrpSpPr>
          <p:grpSpPr>
            <a:xfrm>
              <a:off x="898137" y="5382407"/>
              <a:ext cx="2252945" cy="748008"/>
              <a:chOff x="782529" y="2089514"/>
              <a:chExt cx="2252945" cy="74800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2DF217-A1E8-0D41-BAC3-059C0FDED064}"/>
                  </a:ext>
                </a:extLst>
              </p:cNvPr>
              <p:cNvSpPr txBox="1"/>
              <p:nvPr/>
            </p:nvSpPr>
            <p:spPr>
              <a:xfrm>
                <a:off x="782529" y="2406635"/>
                <a:ext cx="22529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100" b="0" i="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extrapolate the smaller class of data to bring down the ratio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50C95A-F5E1-E74F-9185-BE2A0588730E}"/>
                  </a:ext>
                </a:extLst>
              </p:cNvPr>
              <p:cNvSpPr txBox="1"/>
              <p:nvPr/>
            </p:nvSpPr>
            <p:spPr>
              <a:xfrm>
                <a:off x="969869" y="2089514"/>
                <a:ext cx="20656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b="1" dirty="0">
                    <a:solidFill>
                      <a:srgbClr val="1F4E79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Oversampling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F68A71-3585-254D-A20F-08240D6E0736}"/>
                </a:ext>
              </a:extLst>
            </p:cNvPr>
            <p:cNvCxnSpPr/>
            <p:nvPr/>
          </p:nvCxnSpPr>
          <p:spPr>
            <a:xfrm>
              <a:off x="3235390" y="5457053"/>
              <a:ext cx="0" cy="640080"/>
            </a:xfrm>
            <a:prstGeom prst="line">
              <a:avLst/>
            </a:prstGeom>
            <a:ln w="50800">
              <a:solidFill>
                <a:srgbClr val="1F4E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3B907F-27ED-2147-B9D3-DADE64DD51CC}"/>
              </a:ext>
            </a:extLst>
          </p:cNvPr>
          <p:cNvGrpSpPr/>
          <p:nvPr/>
        </p:nvGrpSpPr>
        <p:grpSpPr>
          <a:xfrm>
            <a:off x="7904018" y="1430056"/>
            <a:ext cx="2364915" cy="748008"/>
            <a:chOff x="5952428" y="1536956"/>
            <a:chExt cx="2364915" cy="74800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7FBB23-1390-5D40-9939-869D2809552D}"/>
                </a:ext>
              </a:extLst>
            </p:cNvPr>
            <p:cNvGrpSpPr/>
            <p:nvPr/>
          </p:nvGrpSpPr>
          <p:grpSpPr>
            <a:xfrm>
              <a:off x="6064398" y="1536956"/>
              <a:ext cx="2252945" cy="748008"/>
              <a:chOff x="6329415" y="1173061"/>
              <a:chExt cx="2252945" cy="74800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480CB0-0451-5D4B-8179-504D01996AD1}"/>
                  </a:ext>
                </a:extLst>
              </p:cNvPr>
              <p:cNvSpPr txBox="1"/>
              <p:nvPr/>
            </p:nvSpPr>
            <p:spPr>
              <a:xfrm>
                <a:off x="6329415" y="1490182"/>
                <a:ext cx="22529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bias harms our model’s performance</a:t>
                </a:r>
                <a:endParaRPr lang="en-US" sz="105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13A94-23D5-2548-9595-D09AE6FA88FB}"/>
                  </a:ext>
                </a:extLst>
              </p:cNvPr>
              <p:cNvSpPr txBox="1"/>
              <p:nvPr/>
            </p:nvSpPr>
            <p:spPr>
              <a:xfrm>
                <a:off x="6329415" y="1173061"/>
                <a:ext cx="20656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rgbClr val="4EA8D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Bias effects</a:t>
                </a: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B7A4F3-869D-8C46-822E-F031C3970444}"/>
                </a:ext>
              </a:extLst>
            </p:cNvPr>
            <p:cNvCxnSpPr>
              <a:cxnSpLocks/>
            </p:cNvCxnSpPr>
            <p:nvPr/>
          </p:nvCxnSpPr>
          <p:spPr>
            <a:xfrm>
              <a:off x="5952428" y="1611602"/>
              <a:ext cx="0" cy="640080"/>
            </a:xfrm>
            <a:prstGeom prst="line">
              <a:avLst/>
            </a:prstGeom>
            <a:ln w="50800">
              <a:solidFill>
                <a:srgbClr val="4EA8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87F944-87A7-AE44-92C0-728C2B443CDC}"/>
              </a:ext>
            </a:extLst>
          </p:cNvPr>
          <p:cNvGrpSpPr/>
          <p:nvPr/>
        </p:nvGrpSpPr>
        <p:grpSpPr>
          <a:xfrm>
            <a:off x="7904018" y="5275507"/>
            <a:ext cx="2546716" cy="1217367"/>
            <a:chOff x="5952428" y="5382407"/>
            <a:chExt cx="2546716" cy="121736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7D97B4-6B21-D645-98F9-FD3ACF94A4BC}"/>
                </a:ext>
              </a:extLst>
            </p:cNvPr>
            <p:cNvGrpSpPr/>
            <p:nvPr/>
          </p:nvGrpSpPr>
          <p:grpSpPr>
            <a:xfrm>
              <a:off x="6064398" y="5382407"/>
              <a:ext cx="2434746" cy="1217367"/>
              <a:chOff x="6329415" y="5485045"/>
              <a:chExt cx="2434746" cy="121736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8E2736-3909-7C47-8AA5-603698D5F36E}"/>
                  </a:ext>
                </a:extLst>
              </p:cNvPr>
              <p:cNvSpPr txBox="1"/>
              <p:nvPr/>
            </p:nvSpPr>
            <p:spPr>
              <a:xfrm>
                <a:off x="6329415" y="5802166"/>
                <a:ext cx="2252945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</a:rPr>
                  <a:t>SMOTE works by selecting examples that are close in the feature space, drawing a line between the examples in the feature space and drawing a new sample at a point along that line.</a:t>
                </a:r>
                <a:endParaRPr lang="en-US" sz="700" kern="0" dirty="0">
                  <a:solidFill>
                    <a:schemeClr val="bg2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95DEFA-5927-EC4E-8204-4C13438405C5}"/>
                  </a:ext>
                </a:extLst>
              </p:cNvPr>
              <p:cNvSpPr txBox="1"/>
              <p:nvPr/>
            </p:nvSpPr>
            <p:spPr>
              <a:xfrm>
                <a:off x="6329415" y="5485045"/>
                <a:ext cx="24347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rgbClr val="203864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SMOTE Oversampling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045287E-D375-0041-80F2-11219DA8532B}"/>
                </a:ext>
              </a:extLst>
            </p:cNvPr>
            <p:cNvCxnSpPr>
              <a:cxnSpLocks/>
            </p:cNvCxnSpPr>
            <p:nvPr/>
          </p:nvCxnSpPr>
          <p:spPr>
            <a:xfrm>
              <a:off x="5952428" y="5457053"/>
              <a:ext cx="0" cy="640080"/>
            </a:xfrm>
            <a:prstGeom prst="line">
              <a:avLst/>
            </a:prstGeom>
            <a:ln w="50800">
              <a:solidFill>
                <a:srgbClr val="2038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0C004-3B1B-B144-A726-54E11F1E3594}"/>
              </a:ext>
            </a:extLst>
          </p:cNvPr>
          <p:cNvGrpSpPr/>
          <p:nvPr/>
        </p:nvGrpSpPr>
        <p:grpSpPr>
          <a:xfrm>
            <a:off x="1424303" y="3371938"/>
            <a:ext cx="2465711" cy="748008"/>
            <a:chOff x="107199" y="3478838"/>
            <a:chExt cx="2465711" cy="74800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C094D5-F0F9-A948-803A-8048CEE1B0A6}"/>
                </a:ext>
              </a:extLst>
            </p:cNvPr>
            <p:cNvGrpSpPr/>
            <p:nvPr/>
          </p:nvGrpSpPr>
          <p:grpSpPr>
            <a:xfrm>
              <a:off x="107199" y="3478838"/>
              <a:ext cx="2381403" cy="748008"/>
              <a:chOff x="654071" y="2089514"/>
              <a:chExt cx="2381403" cy="74800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2E6A89-2309-0B4F-B3C6-DFFB5410F2C7}"/>
                  </a:ext>
                </a:extLst>
              </p:cNvPr>
              <p:cNvSpPr txBox="1"/>
              <p:nvPr/>
            </p:nvSpPr>
            <p:spPr>
              <a:xfrm>
                <a:off x="782529" y="2406635"/>
                <a:ext cx="22529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use 2 sampling techniques to reduce this bias</a:t>
                </a:r>
                <a:endParaRPr lang="en-US" sz="105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4344A-4CC3-4248-A07F-0F8CF1B88E4C}"/>
                  </a:ext>
                </a:extLst>
              </p:cNvPr>
              <p:cNvSpPr txBox="1"/>
              <p:nvPr/>
            </p:nvSpPr>
            <p:spPr>
              <a:xfrm>
                <a:off x="654071" y="2089514"/>
                <a:ext cx="23814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IN" sz="1400" b="1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Sampling techniques</a:t>
                </a:r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75AA52-7E23-E045-8198-6A3D41AEB3B0}"/>
                </a:ext>
              </a:extLst>
            </p:cNvPr>
            <p:cNvCxnSpPr/>
            <p:nvPr/>
          </p:nvCxnSpPr>
          <p:spPr>
            <a:xfrm>
              <a:off x="2572910" y="3553484"/>
              <a:ext cx="0" cy="64008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63A706-2CC5-0D49-BF86-6B5AB983322A}"/>
              </a:ext>
            </a:extLst>
          </p:cNvPr>
          <p:cNvGrpSpPr/>
          <p:nvPr/>
        </p:nvGrpSpPr>
        <p:grpSpPr>
          <a:xfrm>
            <a:off x="7904018" y="3371938"/>
            <a:ext cx="2364915" cy="894202"/>
            <a:chOff x="6586914" y="3478838"/>
            <a:chExt cx="2364915" cy="8942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8C5FE3-BBD1-1046-94D4-FFAC40A307B3}"/>
                </a:ext>
              </a:extLst>
            </p:cNvPr>
            <p:cNvGrpSpPr/>
            <p:nvPr/>
          </p:nvGrpSpPr>
          <p:grpSpPr>
            <a:xfrm>
              <a:off x="6698884" y="3478838"/>
              <a:ext cx="2252945" cy="894202"/>
              <a:chOff x="6329415" y="1173061"/>
              <a:chExt cx="2252945" cy="89420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8F51EB-C9CE-F140-9644-3BCB8C539A7A}"/>
                  </a:ext>
                </a:extLst>
              </p:cNvPr>
              <p:cNvSpPr txBox="1"/>
              <p:nvPr/>
            </p:nvSpPr>
            <p:spPr>
              <a:xfrm>
                <a:off x="6329415" y="1490182"/>
                <a:ext cx="2252945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050" b="0" i="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select a small sample from the larger class of data to bring down the ratio</a:t>
                </a:r>
                <a:endParaRPr lang="en-US" sz="105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3DCFF8-4CBC-5247-9095-7B4DFB06DD4C}"/>
                  </a:ext>
                </a:extLst>
              </p:cNvPr>
              <p:cNvSpPr txBox="1"/>
              <p:nvPr/>
            </p:nvSpPr>
            <p:spPr>
              <a:xfrm>
                <a:off x="6329415" y="1173061"/>
                <a:ext cx="20656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rgbClr val="5390D9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Undersampling</a:t>
                </a: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0715BD-5B0D-C742-A397-BFB718F980A7}"/>
                </a:ext>
              </a:extLst>
            </p:cNvPr>
            <p:cNvCxnSpPr>
              <a:cxnSpLocks/>
            </p:cNvCxnSpPr>
            <p:nvPr/>
          </p:nvCxnSpPr>
          <p:spPr>
            <a:xfrm>
              <a:off x="6586914" y="3553484"/>
              <a:ext cx="0" cy="640080"/>
            </a:xfrm>
            <a:prstGeom prst="line">
              <a:avLst/>
            </a:prstGeom>
            <a:ln w="50800">
              <a:solidFill>
                <a:srgbClr val="5390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Connector: Elbow 33">
            <a:extLst>
              <a:ext uri="{FF2B5EF4-FFF2-40B4-BE49-F238E27FC236}">
                <a16:creationId xmlns:a16="http://schemas.microsoft.com/office/drawing/2014/main" id="{47417875-DD75-4440-97FD-E27C6DA49416}"/>
              </a:ext>
            </a:extLst>
          </p:cNvPr>
          <p:cNvCxnSpPr/>
          <p:nvPr/>
        </p:nvCxnSpPr>
        <p:spPr>
          <a:xfrm rot="10800000">
            <a:off x="3935022" y="1857060"/>
            <a:ext cx="1371600" cy="749958"/>
          </a:xfrm>
          <a:prstGeom prst="bentConnector3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2">
            <a:extLst>
              <a:ext uri="{FF2B5EF4-FFF2-40B4-BE49-F238E27FC236}">
                <a16:creationId xmlns:a16="http://schemas.microsoft.com/office/drawing/2014/main" id="{74CBFD64-E26A-E544-9C65-43D7E7239A0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35022" y="4898212"/>
            <a:ext cx="1371600" cy="749958"/>
          </a:xfrm>
          <a:prstGeom prst="bentConnector3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53">
            <a:extLst>
              <a:ext uri="{FF2B5EF4-FFF2-40B4-BE49-F238E27FC236}">
                <a16:creationId xmlns:a16="http://schemas.microsoft.com/office/drawing/2014/main" id="{982ED423-0278-C248-AEFD-CAED81E0E008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81740" y="1857060"/>
            <a:ext cx="1371600" cy="749958"/>
          </a:xfrm>
          <a:prstGeom prst="bentConnector3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54">
            <a:extLst>
              <a:ext uri="{FF2B5EF4-FFF2-40B4-BE49-F238E27FC236}">
                <a16:creationId xmlns:a16="http://schemas.microsoft.com/office/drawing/2014/main" id="{C376D323-0152-3144-8284-B8F1E3973A9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481740" y="4898212"/>
            <a:ext cx="1371600" cy="749958"/>
          </a:xfrm>
          <a:prstGeom prst="bentConnector3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C1B084-C7A6-1044-8921-57AF109D2194}"/>
              </a:ext>
            </a:extLst>
          </p:cNvPr>
          <p:cNvCxnSpPr/>
          <p:nvPr/>
        </p:nvCxnSpPr>
        <p:spPr>
          <a:xfrm flipH="1">
            <a:off x="3944352" y="3741200"/>
            <a:ext cx="655105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4742FD-9ADB-E249-B7DE-74304901A404}"/>
              </a:ext>
            </a:extLst>
          </p:cNvPr>
          <p:cNvCxnSpPr>
            <a:cxnSpLocks/>
          </p:cNvCxnSpPr>
          <p:nvPr/>
        </p:nvCxnSpPr>
        <p:spPr>
          <a:xfrm>
            <a:off x="7181575" y="3741200"/>
            <a:ext cx="655105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C8DF4F-F06A-8748-BA19-F8916D35D02A}"/>
              </a:ext>
            </a:extLst>
          </p:cNvPr>
          <p:cNvCxnSpPr/>
          <p:nvPr/>
        </p:nvCxnSpPr>
        <p:spPr>
          <a:xfrm>
            <a:off x="5306622" y="3766624"/>
            <a:ext cx="1148765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39B2FDD-B824-BD4B-AEE5-1754D6DAFA37}"/>
              </a:ext>
            </a:extLst>
          </p:cNvPr>
          <p:cNvGrpSpPr/>
          <p:nvPr/>
        </p:nvGrpSpPr>
        <p:grpSpPr>
          <a:xfrm>
            <a:off x="4164070" y="2145746"/>
            <a:ext cx="3453266" cy="3182112"/>
            <a:chOff x="2846966" y="1840992"/>
            <a:chExt cx="3453266" cy="3178828"/>
          </a:xfrm>
        </p:grpSpPr>
        <p:sp>
          <p:nvSpPr>
            <p:cNvPr id="50" name="Freeform: Shape 296">
              <a:extLst>
                <a:ext uri="{FF2B5EF4-FFF2-40B4-BE49-F238E27FC236}">
                  <a16:creationId xmlns:a16="http://schemas.microsoft.com/office/drawing/2014/main" id="{D28D8F29-04C4-2A45-9E85-0BBEC87D9665}"/>
                </a:ext>
              </a:extLst>
            </p:cNvPr>
            <p:cNvSpPr/>
            <p:nvPr/>
          </p:nvSpPr>
          <p:spPr>
            <a:xfrm rot="1800000">
              <a:off x="2974285" y="2034348"/>
              <a:ext cx="3191784" cy="2802090"/>
            </a:xfrm>
            <a:custGeom>
              <a:avLst/>
              <a:gdLst>
                <a:gd name="connsiteX0" fmla="*/ 573851 w 2014717"/>
                <a:gd name="connsiteY0" fmla="*/ 130728 h 1768736"/>
                <a:gd name="connsiteX1" fmla="*/ 545703 w 2014717"/>
                <a:gd name="connsiteY1" fmla="*/ 158927 h 1768736"/>
                <a:gd name="connsiteX2" fmla="*/ 149476 w 2014717"/>
                <a:gd name="connsiteY2" fmla="*/ 845205 h 1768736"/>
                <a:gd name="connsiteX3" fmla="*/ 149477 w 2014717"/>
                <a:gd name="connsiteY3" fmla="*/ 922152 h 1768736"/>
                <a:gd name="connsiteX4" fmla="*/ 545703 w 2014717"/>
                <a:gd name="connsiteY4" fmla="*/ 1608430 h 1768736"/>
                <a:gd name="connsiteX5" fmla="*/ 612324 w 2014717"/>
                <a:gd name="connsiteY5" fmla="*/ 1646933 h 1768736"/>
                <a:gd name="connsiteX6" fmla="*/ 1404778 w 2014717"/>
                <a:gd name="connsiteY6" fmla="*/ 1646933 h 1768736"/>
                <a:gd name="connsiteX7" fmla="*/ 1471400 w 2014717"/>
                <a:gd name="connsiteY7" fmla="*/ 1608430 h 1768736"/>
                <a:gd name="connsiteX8" fmla="*/ 1867628 w 2014717"/>
                <a:gd name="connsiteY8" fmla="*/ 922152 h 1768736"/>
                <a:gd name="connsiteX9" fmla="*/ 1867627 w 2014717"/>
                <a:gd name="connsiteY9" fmla="*/ 845205 h 1768736"/>
                <a:gd name="connsiteX10" fmla="*/ 1471459 w 2014717"/>
                <a:gd name="connsiteY10" fmla="*/ 158927 h 1768736"/>
                <a:gd name="connsiteX11" fmla="*/ 1404837 w 2014717"/>
                <a:gd name="connsiteY11" fmla="*/ 120424 h 1768736"/>
                <a:gd name="connsiteX12" fmla="*/ 612325 w 2014717"/>
                <a:gd name="connsiteY12" fmla="*/ 120424 h 1768736"/>
                <a:gd name="connsiteX13" fmla="*/ 573851 w 2014717"/>
                <a:gd name="connsiteY13" fmla="*/ 130728 h 1768736"/>
                <a:gd name="connsiteX14" fmla="*/ 503679 w 2014717"/>
                <a:gd name="connsiteY14" fmla="*/ 11939 h 1768736"/>
                <a:gd name="connsiteX15" fmla="*/ 548258 w 2014717"/>
                <a:gd name="connsiteY15" fmla="*/ 0 h 1768736"/>
                <a:gd name="connsiteX16" fmla="*/ 1466526 w 2014717"/>
                <a:gd name="connsiteY16" fmla="*/ 0 h 1768736"/>
                <a:gd name="connsiteX17" fmla="*/ 1543720 w 2014717"/>
                <a:gd name="connsiteY17" fmla="*/ 44613 h 1768736"/>
                <a:gd name="connsiteX18" fmla="*/ 2002753 w 2014717"/>
                <a:gd name="connsiteY18" fmla="*/ 839790 h 1768736"/>
                <a:gd name="connsiteX19" fmla="*/ 2002753 w 2014717"/>
                <a:gd name="connsiteY19" fmla="*/ 928946 h 1768736"/>
                <a:gd name="connsiteX20" fmla="*/ 1543652 w 2014717"/>
                <a:gd name="connsiteY20" fmla="*/ 1724123 h 1768736"/>
                <a:gd name="connsiteX21" fmla="*/ 1466459 w 2014717"/>
                <a:gd name="connsiteY21" fmla="*/ 1768736 h 1768736"/>
                <a:gd name="connsiteX22" fmla="*/ 548257 w 2014717"/>
                <a:gd name="connsiteY22" fmla="*/ 1768735 h 1768736"/>
                <a:gd name="connsiteX23" fmla="*/ 471064 w 2014717"/>
                <a:gd name="connsiteY23" fmla="*/ 1724123 h 1768736"/>
                <a:gd name="connsiteX24" fmla="*/ 11965 w 2014717"/>
                <a:gd name="connsiteY24" fmla="*/ 928946 h 1768736"/>
                <a:gd name="connsiteX25" fmla="*/ 11965 w 2014717"/>
                <a:gd name="connsiteY25" fmla="*/ 839790 h 1768736"/>
                <a:gd name="connsiteX26" fmla="*/ 471064 w 2014717"/>
                <a:gd name="connsiteY26" fmla="*/ 44613 h 1768736"/>
                <a:gd name="connsiteX27" fmla="*/ 503679 w 2014717"/>
                <a:gd name="connsiteY27" fmla="*/ 11939 h 176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14717" h="1768736">
                  <a:moveTo>
                    <a:pt x="573851" y="130728"/>
                  </a:moveTo>
                  <a:cubicBezTo>
                    <a:pt x="562344" y="137371"/>
                    <a:pt x="552558" y="146997"/>
                    <a:pt x="545703" y="158927"/>
                  </a:cubicBezTo>
                  <a:lnTo>
                    <a:pt x="149476" y="845205"/>
                  </a:lnTo>
                  <a:cubicBezTo>
                    <a:pt x="135708" y="869006"/>
                    <a:pt x="135708" y="898350"/>
                    <a:pt x="149477" y="922152"/>
                  </a:cubicBezTo>
                  <a:lnTo>
                    <a:pt x="545703" y="1608430"/>
                  </a:lnTo>
                  <a:cubicBezTo>
                    <a:pt x="559471" y="1632232"/>
                    <a:pt x="584847" y="1646933"/>
                    <a:pt x="612324" y="1646933"/>
                  </a:cubicBezTo>
                  <a:lnTo>
                    <a:pt x="1404778" y="1646933"/>
                  </a:lnTo>
                  <a:cubicBezTo>
                    <a:pt x="1432256" y="1646933"/>
                    <a:pt x="1457691" y="1632291"/>
                    <a:pt x="1471400" y="1608430"/>
                  </a:cubicBezTo>
                  <a:lnTo>
                    <a:pt x="1867628" y="922152"/>
                  </a:lnTo>
                  <a:cubicBezTo>
                    <a:pt x="1881395" y="898350"/>
                    <a:pt x="1881395" y="869006"/>
                    <a:pt x="1867627" y="845205"/>
                  </a:cubicBezTo>
                  <a:lnTo>
                    <a:pt x="1471459" y="158927"/>
                  </a:lnTo>
                  <a:cubicBezTo>
                    <a:pt x="1457691" y="135067"/>
                    <a:pt x="1432314" y="120424"/>
                    <a:pt x="1404837" y="120424"/>
                  </a:cubicBezTo>
                  <a:lnTo>
                    <a:pt x="612325" y="120424"/>
                  </a:lnTo>
                  <a:cubicBezTo>
                    <a:pt x="598586" y="120424"/>
                    <a:pt x="585358" y="124085"/>
                    <a:pt x="573851" y="130728"/>
                  </a:cubicBezTo>
                  <a:close/>
                  <a:moveTo>
                    <a:pt x="503679" y="11939"/>
                  </a:moveTo>
                  <a:cubicBezTo>
                    <a:pt x="517012" y="4242"/>
                    <a:pt x="532339" y="0"/>
                    <a:pt x="548258" y="0"/>
                  </a:cubicBezTo>
                  <a:lnTo>
                    <a:pt x="1466526" y="0"/>
                  </a:lnTo>
                  <a:cubicBezTo>
                    <a:pt x="1498364" y="0"/>
                    <a:pt x="1527768" y="16966"/>
                    <a:pt x="1543720" y="44613"/>
                  </a:cubicBezTo>
                  <a:lnTo>
                    <a:pt x="2002753" y="839790"/>
                  </a:lnTo>
                  <a:cubicBezTo>
                    <a:pt x="2018705" y="867367"/>
                    <a:pt x="2018705" y="901367"/>
                    <a:pt x="2002753" y="928946"/>
                  </a:cubicBezTo>
                  <a:lnTo>
                    <a:pt x="1543652" y="1724123"/>
                  </a:lnTo>
                  <a:cubicBezTo>
                    <a:pt x="1527767" y="1751770"/>
                    <a:pt x="1498296" y="1768735"/>
                    <a:pt x="1466459" y="1768736"/>
                  </a:cubicBezTo>
                  <a:lnTo>
                    <a:pt x="548257" y="1768735"/>
                  </a:lnTo>
                  <a:cubicBezTo>
                    <a:pt x="516420" y="1768736"/>
                    <a:pt x="487018" y="1751702"/>
                    <a:pt x="471064" y="1724123"/>
                  </a:cubicBezTo>
                  <a:lnTo>
                    <a:pt x="11965" y="928946"/>
                  </a:lnTo>
                  <a:cubicBezTo>
                    <a:pt x="-3989" y="901367"/>
                    <a:pt x="-3989" y="867367"/>
                    <a:pt x="11965" y="839790"/>
                  </a:cubicBezTo>
                  <a:lnTo>
                    <a:pt x="471064" y="44613"/>
                  </a:lnTo>
                  <a:cubicBezTo>
                    <a:pt x="479007" y="30789"/>
                    <a:pt x="490346" y="19636"/>
                    <a:pt x="503679" y="1193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40000"/>
              </a:schemeClr>
            </a:solidFill>
            <a:ln>
              <a:noFill/>
            </a:ln>
            <a:effectLst>
              <a:outerShdw dist="50800" dir="5400000" algn="ctr" rotWithShape="0">
                <a:srgbClr val="000000">
                  <a:alpha val="43137"/>
                </a:srgb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8F94B6-3921-234F-9E79-CCD9C0907142}"/>
                </a:ext>
              </a:extLst>
            </p:cNvPr>
            <p:cNvGrpSpPr/>
            <p:nvPr/>
          </p:nvGrpSpPr>
          <p:grpSpPr>
            <a:xfrm>
              <a:off x="2846966" y="1840992"/>
              <a:ext cx="3453266" cy="3178828"/>
              <a:chOff x="3126622" y="2099148"/>
              <a:chExt cx="2892378" cy="2662516"/>
            </a:xfrm>
            <a:solidFill>
              <a:schemeClr val="bg1">
                <a:lumMod val="65000"/>
              </a:schemeClr>
            </a:solidFill>
          </p:grpSpPr>
          <p:sp>
            <p:nvSpPr>
              <p:cNvPr id="55" name="Freeform: Shape 284">
                <a:extLst>
                  <a:ext uri="{FF2B5EF4-FFF2-40B4-BE49-F238E27FC236}">
                    <a16:creationId xmlns:a16="http://schemas.microsoft.com/office/drawing/2014/main" id="{C794A05C-8DDE-814C-A8EC-F8B7174E54CF}"/>
                  </a:ext>
                </a:extLst>
              </p:cNvPr>
              <p:cNvSpPr/>
              <p:nvPr/>
            </p:nvSpPr>
            <p:spPr>
              <a:xfrm rot="16200000" flipH="1">
                <a:off x="4485246" y="3510531"/>
                <a:ext cx="1259327" cy="1090285"/>
              </a:xfrm>
              <a:custGeom>
                <a:avLst/>
                <a:gdLst>
                  <a:gd name="connsiteX0" fmla="*/ 1424701 w 1424701"/>
                  <a:gd name="connsiteY0" fmla="*/ 0 h 1233460"/>
                  <a:gd name="connsiteX1" fmla="*/ 1408432 w 1424701"/>
                  <a:gd name="connsiteY1" fmla="*/ 60617 h 1233460"/>
                  <a:gd name="connsiteX2" fmla="*/ 757555 w 1424701"/>
                  <a:gd name="connsiteY2" fmla="*/ 1187962 h 1233460"/>
                  <a:gd name="connsiteX3" fmla="*/ 712138 w 1424701"/>
                  <a:gd name="connsiteY3" fmla="*/ 1233460 h 1233460"/>
                  <a:gd name="connsiteX4" fmla="*/ 0 w 1424701"/>
                  <a:gd name="connsiteY4" fmla="*/ 0 h 123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701" h="1233460">
                    <a:moveTo>
                      <a:pt x="1424701" y="0"/>
                    </a:moveTo>
                    <a:lnTo>
                      <a:pt x="1408432" y="60617"/>
                    </a:lnTo>
                    <a:lnTo>
                      <a:pt x="757555" y="1187962"/>
                    </a:lnTo>
                    <a:lnTo>
                      <a:pt x="712138" y="1233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6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56" name="Freeform: Shape 285">
                <a:extLst>
                  <a:ext uri="{FF2B5EF4-FFF2-40B4-BE49-F238E27FC236}">
                    <a16:creationId xmlns:a16="http://schemas.microsoft.com/office/drawing/2014/main" id="{D019E372-2DE7-2B49-B3F9-89A799B33570}"/>
                  </a:ext>
                </a:extLst>
              </p:cNvPr>
              <p:cNvSpPr/>
              <p:nvPr/>
            </p:nvSpPr>
            <p:spPr>
              <a:xfrm rot="9000000" flipH="1" flipV="1">
                <a:off x="4759673" y="3043233"/>
                <a:ext cx="1259327" cy="1090284"/>
              </a:xfrm>
              <a:custGeom>
                <a:avLst/>
                <a:gdLst>
                  <a:gd name="connsiteX0" fmla="*/ 1424701 w 1424701"/>
                  <a:gd name="connsiteY0" fmla="*/ 0 h 1233460"/>
                  <a:gd name="connsiteX1" fmla="*/ 1408432 w 1424701"/>
                  <a:gd name="connsiteY1" fmla="*/ 60617 h 1233460"/>
                  <a:gd name="connsiteX2" fmla="*/ 757555 w 1424701"/>
                  <a:gd name="connsiteY2" fmla="*/ 1187962 h 1233460"/>
                  <a:gd name="connsiteX3" fmla="*/ 712138 w 1424701"/>
                  <a:gd name="connsiteY3" fmla="*/ 1233460 h 1233460"/>
                  <a:gd name="connsiteX4" fmla="*/ 0 w 1424701"/>
                  <a:gd name="connsiteY4" fmla="*/ 0 h 123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701" h="1233460">
                    <a:moveTo>
                      <a:pt x="1424701" y="0"/>
                    </a:moveTo>
                    <a:lnTo>
                      <a:pt x="1408432" y="60617"/>
                    </a:lnTo>
                    <a:lnTo>
                      <a:pt x="757555" y="1187962"/>
                    </a:lnTo>
                    <a:lnTo>
                      <a:pt x="712138" y="1233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90D9"/>
              </a:solidFill>
              <a:ln w="6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57" name="Freeform: Shape 286">
                <a:extLst>
                  <a:ext uri="{FF2B5EF4-FFF2-40B4-BE49-F238E27FC236}">
                    <a16:creationId xmlns:a16="http://schemas.microsoft.com/office/drawing/2014/main" id="{A01C4E2E-9DB3-3148-B456-8A4DD8F29B9D}"/>
                  </a:ext>
                </a:extLst>
              </p:cNvPr>
              <p:cNvSpPr/>
              <p:nvPr/>
            </p:nvSpPr>
            <p:spPr>
              <a:xfrm rot="9000000" flipV="1">
                <a:off x="3671690" y="3671380"/>
                <a:ext cx="1259327" cy="1090284"/>
              </a:xfrm>
              <a:custGeom>
                <a:avLst/>
                <a:gdLst>
                  <a:gd name="connsiteX0" fmla="*/ 1424701 w 1424701"/>
                  <a:gd name="connsiteY0" fmla="*/ 0 h 1233460"/>
                  <a:gd name="connsiteX1" fmla="*/ 1408432 w 1424701"/>
                  <a:gd name="connsiteY1" fmla="*/ 60617 h 1233460"/>
                  <a:gd name="connsiteX2" fmla="*/ 757555 w 1424701"/>
                  <a:gd name="connsiteY2" fmla="*/ 1187962 h 1233460"/>
                  <a:gd name="connsiteX3" fmla="*/ 712138 w 1424701"/>
                  <a:gd name="connsiteY3" fmla="*/ 1233460 h 1233460"/>
                  <a:gd name="connsiteX4" fmla="*/ 0 w 1424701"/>
                  <a:gd name="connsiteY4" fmla="*/ 0 h 123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701" h="1233460">
                    <a:moveTo>
                      <a:pt x="1424701" y="0"/>
                    </a:moveTo>
                    <a:lnTo>
                      <a:pt x="1408432" y="60617"/>
                    </a:lnTo>
                    <a:lnTo>
                      <a:pt x="757555" y="1187962"/>
                    </a:lnTo>
                    <a:lnTo>
                      <a:pt x="712138" y="1233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58" name="Freeform: Shape 281">
                <a:extLst>
                  <a:ext uri="{FF2B5EF4-FFF2-40B4-BE49-F238E27FC236}">
                    <a16:creationId xmlns:a16="http://schemas.microsoft.com/office/drawing/2014/main" id="{233D741B-10EE-DA48-9141-BE3381B1121F}"/>
                  </a:ext>
                </a:extLst>
              </p:cNvPr>
              <p:cNvSpPr/>
              <p:nvPr/>
            </p:nvSpPr>
            <p:spPr>
              <a:xfrm rot="5400000" flipH="1">
                <a:off x="3399427" y="2257186"/>
                <a:ext cx="1259327" cy="1090285"/>
              </a:xfrm>
              <a:custGeom>
                <a:avLst/>
                <a:gdLst>
                  <a:gd name="connsiteX0" fmla="*/ 1424701 w 1424701"/>
                  <a:gd name="connsiteY0" fmla="*/ 0 h 1233460"/>
                  <a:gd name="connsiteX1" fmla="*/ 1408432 w 1424701"/>
                  <a:gd name="connsiteY1" fmla="*/ 60617 h 1233460"/>
                  <a:gd name="connsiteX2" fmla="*/ 757555 w 1424701"/>
                  <a:gd name="connsiteY2" fmla="*/ 1187962 h 1233460"/>
                  <a:gd name="connsiteX3" fmla="*/ 712138 w 1424701"/>
                  <a:gd name="connsiteY3" fmla="*/ 1233460 h 1233460"/>
                  <a:gd name="connsiteX4" fmla="*/ 0 w 1424701"/>
                  <a:gd name="connsiteY4" fmla="*/ 0 h 123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701" h="1233460">
                    <a:moveTo>
                      <a:pt x="1424701" y="0"/>
                    </a:moveTo>
                    <a:lnTo>
                      <a:pt x="1408432" y="60617"/>
                    </a:lnTo>
                    <a:lnTo>
                      <a:pt x="757555" y="1187962"/>
                    </a:lnTo>
                    <a:lnTo>
                      <a:pt x="712138" y="1233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8BFE3"/>
              </a:solidFill>
              <a:ln w="6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59" name="Freeform: Shape 282">
                <a:extLst>
                  <a:ext uri="{FF2B5EF4-FFF2-40B4-BE49-F238E27FC236}">
                    <a16:creationId xmlns:a16="http://schemas.microsoft.com/office/drawing/2014/main" id="{BE476033-6831-E343-9D85-8147AD92B2B9}"/>
                  </a:ext>
                </a:extLst>
              </p:cNvPr>
              <p:cNvSpPr/>
              <p:nvPr/>
            </p:nvSpPr>
            <p:spPr>
              <a:xfrm rot="19800000" flipH="1" flipV="1">
                <a:off x="3126622" y="2727296"/>
                <a:ext cx="1259327" cy="1090285"/>
              </a:xfrm>
              <a:custGeom>
                <a:avLst/>
                <a:gdLst>
                  <a:gd name="connsiteX0" fmla="*/ 1424701 w 1424701"/>
                  <a:gd name="connsiteY0" fmla="*/ 0 h 1233460"/>
                  <a:gd name="connsiteX1" fmla="*/ 1408432 w 1424701"/>
                  <a:gd name="connsiteY1" fmla="*/ 60617 h 1233460"/>
                  <a:gd name="connsiteX2" fmla="*/ 757555 w 1424701"/>
                  <a:gd name="connsiteY2" fmla="*/ 1187962 h 1233460"/>
                  <a:gd name="connsiteX3" fmla="*/ 712138 w 1424701"/>
                  <a:gd name="connsiteY3" fmla="*/ 1233460 h 1233460"/>
                  <a:gd name="connsiteX4" fmla="*/ 0 w 1424701"/>
                  <a:gd name="connsiteY4" fmla="*/ 0 h 123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701" h="1233460">
                    <a:moveTo>
                      <a:pt x="1424701" y="0"/>
                    </a:moveTo>
                    <a:lnTo>
                      <a:pt x="1408432" y="60617"/>
                    </a:lnTo>
                    <a:lnTo>
                      <a:pt x="757555" y="1187962"/>
                    </a:lnTo>
                    <a:lnTo>
                      <a:pt x="712138" y="1233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 w="6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60" name="Freeform: Shape 283">
                <a:extLst>
                  <a:ext uri="{FF2B5EF4-FFF2-40B4-BE49-F238E27FC236}">
                    <a16:creationId xmlns:a16="http://schemas.microsoft.com/office/drawing/2014/main" id="{052451E8-17B3-D848-AC37-2140A3B736E7}"/>
                  </a:ext>
                </a:extLst>
              </p:cNvPr>
              <p:cNvSpPr/>
              <p:nvPr/>
            </p:nvSpPr>
            <p:spPr>
              <a:xfrm rot="19800000" flipV="1">
                <a:off x="4214605" y="2099148"/>
                <a:ext cx="1259327" cy="1090285"/>
              </a:xfrm>
              <a:custGeom>
                <a:avLst/>
                <a:gdLst>
                  <a:gd name="connsiteX0" fmla="*/ 1424701 w 1424701"/>
                  <a:gd name="connsiteY0" fmla="*/ 0 h 1233460"/>
                  <a:gd name="connsiteX1" fmla="*/ 1408432 w 1424701"/>
                  <a:gd name="connsiteY1" fmla="*/ 60617 h 1233460"/>
                  <a:gd name="connsiteX2" fmla="*/ 757555 w 1424701"/>
                  <a:gd name="connsiteY2" fmla="*/ 1187962 h 1233460"/>
                  <a:gd name="connsiteX3" fmla="*/ 712138 w 1424701"/>
                  <a:gd name="connsiteY3" fmla="*/ 1233460 h 1233460"/>
                  <a:gd name="connsiteX4" fmla="*/ 0 w 1424701"/>
                  <a:gd name="connsiteY4" fmla="*/ 0 h 123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701" h="1233460">
                    <a:moveTo>
                      <a:pt x="1424701" y="0"/>
                    </a:moveTo>
                    <a:lnTo>
                      <a:pt x="1408432" y="60617"/>
                    </a:lnTo>
                    <a:lnTo>
                      <a:pt x="757555" y="1187962"/>
                    </a:lnTo>
                    <a:lnTo>
                      <a:pt x="712138" y="1233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A8DE"/>
              </a:solidFill>
              <a:ln w="6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52" name="Graphic 1">
              <a:extLst>
                <a:ext uri="{FF2B5EF4-FFF2-40B4-BE49-F238E27FC236}">
                  <a16:creationId xmlns:a16="http://schemas.microsoft.com/office/drawing/2014/main" id="{6DE35842-1A35-0547-B204-247CD604BDB0}"/>
                </a:ext>
              </a:extLst>
            </p:cNvPr>
            <p:cNvSpPr/>
            <p:nvPr/>
          </p:nvSpPr>
          <p:spPr>
            <a:xfrm rot="5400000">
              <a:off x="3596736" y="2572804"/>
              <a:ext cx="1950528" cy="1712391"/>
            </a:xfrm>
            <a:custGeom>
              <a:avLst/>
              <a:gdLst>
                <a:gd name="connsiteX0" fmla="*/ 1511549 w 2076567"/>
                <a:gd name="connsiteY0" fmla="*/ 0 h 1823041"/>
                <a:gd name="connsiteX1" fmla="*/ 565089 w 2076567"/>
                <a:gd name="connsiteY1" fmla="*/ 0 h 1823041"/>
                <a:gd name="connsiteX2" fmla="*/ 485527 w 2076567"/>
                <a:gd name="connsiteY2" fmla="*/ 45982 h 1823041"/>
                <a:gd name="connsiteX3" fmla="*/ 12331 w 2076567"/>
                <a:gd name="connsiteY3" fmla="*/ 865573 h 1823041"/>
                <a:gd name="connsiteX4" fmla="*/ 12331 w 2076567"/>
                <a:gd name="connsiteY4" fmla="*/ 957467 h 1823041"/>
                <a:gd name="connsiteX5" fmla="*/ 485527 w 2076567"/>
                <a:gd name="connsiteY5" fmla="*/ 1777059 h 1823041"/>
                <a:gd name="connsiteX6" fmla="*/ 565089 w 2076567"/>
                <a:gd name="connsiteY6" fmla="*/ 1823041 h 1823041"/>
                <a:gd name="connsiteX7" fmla="*/ 1511479 w 2076567"/>
                <a:gd name="connsiteY7" fmla="*/ 1823041 h 1823041"/>
                <a:gd name="connsiteX8" fmla="*/ 1591042 w 2076567"/>
                <a:gd name="connsiteY8" fmla="*/ 1777059 h 1823041"/>
                <a:gd name="connsiteX9" fmla="*/ 2064237 w 2076567"/>
                <a:gd name="connsiteY9" fmla="*/ 957467 h 1823041"/>
                <a:gd name="connsiteX10" fmla="*/ 2064237 w 2076567"/>
                <a:gd name="connsiteY10" fmla="*/ 865573 h 1823041"/>
                <a:gd name="connsiteX11" fmla="*/ 1591111 w 2076567"/>
                <a:gd name="connsiteY11" fmla="*/ 45982 h 1823041"/>
                <a:gd name="connsiteX12" fmla="*/ 1511549 w 2076567"/>
                <a:gd name="connsiteY12" fmla="*/ 0 h 182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76567" h="1823041">
                  <a:moveTo>
                    <a:pt x="1511549" y="0"/>
                  </a:moveTo>
                  <a:lnTo>
                    <a:pt x="565089" y="0"/>
                  </a:lnTo>
                  <a:cubicBezTo>
                    <a:pt x="532275" y="0"/>
                    <a:pt x="501899" y="17487"/>
                    <a:pt x="485527" y="45982"/>
                  </a:cubicBezTo>
                  <a:lnTo>
                    <a:pt x="12331" y="865573"/>
                  </a:lnTo>
                  <a:cubicBezTo>
                    <a:pt x="-4110" y="893999"/>
                    <a:pt x="-4110" y="929042"/>
                    <a:pt x="12331" y="957467"/>
                  </a:cubicBezTo>
                  <a:lnTo>
                    <a:pt x="485527" y="1777059"/>
                  </a:lnTo>
                  <a:cubicBezTo>
                    <a:pt x="501969" y="1805484"/>
                    <a:pt x="532275" y="1823041"/>
                    <a:pt x="565089" y="1823041"/>
                  </a:cubicBezTo>
                  <a:lnTo>
                    <a:pt x="1511479" y="1823041"/>
                  </a:lnTo>
                  <a:cubicBezTo>
                    <a:pt x="1544293" y="1823041"/>
                    <a:pt x="1574669" y="1805554"/>
                    <a:pt x="1591042" y="1777059"/>
                  </a:cubicBezTo>
                  <a:lnTo>
                    <a:pt x="2064237" y="957467"/>
                  </a:lnTo>
                  <a:cubicBezTo>
                    <a:pt x="2080679" y="929042"/>
                    <a:pt x="2080679" y="893999"/>
                    <a:pt x="2064237" y="865573"/>
                  </a:cubicBezTo>
                  <a:lnTo>
                    <a:pt x="1591111" y="45982"/>
                  </a:lnTo>
                  <a:cubicBezTo>
                    <a:pt x="1574669" y="17487"/>
                    <a:pt x="1544363" y="0"/>
                    <a:pt x="151154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3" name="Graphic 1">
              <a:extLst>
                <a:ext uri="{FF2B5EF4-FFF2-40B4-BE49-F238E27FC236}">
                  <a16:creationId xmlns:a16="http://schemas.microsoft.com/office/drawing/2014/main" id="{8F0463AA-0774-8540-B977-8D8001386524}"/>
                </a:ext>
              </a:extLst>
            </p:cNvPr>
            <p:cNvSpPr/>
            <p:nvPr/>
          </p:nvSpPr>
          <p:spPr>
            <a:xfrm rot="5400000">
              <a:off x="4298454" y="3229531"/>
              <a:ext cx="596364" cy="523554"/>
            </a:xfrm>
            <a:custGeom>
              <a:avLst/>
              <a:gdLst>
                <a:gd name="connsiteX0" fmla="*/ 1511549 w 2076567"/>
                <a:gd name="connsiteY0" fmla="*/ 0 h 1823041"/>
                <a:gd name="connsiteX1" fmla="*/ 565089 w 2076567"/>
                <a:gd name="connsiteY1" fmla="*/ 0 h 1823041"/>
                <a:gd name="connsiteX2" fmla="*/ 485527 w 2076567"/>
                <a:gd name="connsiteY2" fmla="*/ 45982 h 1823041"/>
                <a:gd name="connsiteX3" fmla="*/ 12331 w 2076567"/>
                <a:gd name="connsiteY3" fmla="*/ 865573 h 1823041"/>
                <a:gd name="connsiteX4" fmla="*/ 12331 w 2076567"/>
                <a:gd name="connsiteY4" fmla="*/ 957467 h 1823041"/>
                <a:gd name="connsiteX5" fmla="*/ 485527 w 2076567"/>
                <a:gd name="connsiteY5" fmla="*/ 1777059 h 1823041"/>
                <a:gd name="connsiteX6" fmla="*/ 565089 w 2076567"/>
                <a:gd name="connsiteY6" fmla="*/ 1823041 h 1823041"/>
                <a:gd name="connsiteX7" fmla="*/ 1511479 w 2076567"/>
                <a:gd name="connsiteY7" fmla="*/ 1823041 h 1823041"/>
                <a:gd name="connsiteX8" fmla="*/ 1591042 w 2076567"/>
                <a:gd name="connsiteY8" fmla="*/ 1777059 h 1823041"/>
                <a:gd name="connsiteX9" fmla="*/ 2064237 w 2076567"/>
                <a:gd name="connsiteY9" fmla="*/ 957467 h 1823041"/>
                <a:gd name="connsiteX10" fmla="*/ 2064237 w 2076567"/>
                <a:gd name="connsiteY10" fmla="*/ 865573 h 1823041"/>
                <a:gd name="connsiteX11" fmla="*/ 1591111 w 2076567"/>
                <a:gd name="connsiteY11" fmla="*/ 45982 h 1823041"/>
                <a:gd name="connsiteX12" fmla="*/ 1511549 w 2076567"/>
                <a:gd name="connsiteY12" fmla="*/ 0 h 182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76567" h="1823041">
                  <a:moveTo>
                    <a:pt x="1511549" y="0"/>
                  </a:moveTo>
                  <a:lnTo>
                    <a:pt x="565089" y="0"/>
                  </a:lnTo>
                  <a:cubicBezTo>
                    <a:pt x="532275" y="0"/>
                    <a:pt x="501899" y="17487"/>
                    <a:pt x="485527" y="45982"/>
                  </a:cubicBezTo>
                  <a:lnTo>
                    <a:pt x="12331" y="865573"/>
                  </a:lnTo>
                  <a:cubicBezTo>
                    <a:pt x="-4110" y="893999"/>
                    <a:pt x="-4110" y="929042"/>
                    <a:pt x="12331" y="957467"/>
                  </a:cubicBezTo>
                  <a:lnTo>
                    <a:pt x="485527" y="1777059"/>
                  </a:lnTo>
                  <a:cubicBezTo>
                    <a:pt x="501969" y="1805484"/>
                    <a:pt x="532275" y="1823041"/>
                    <a:pt x="565089" y="1823041"/>
                  </a:cubicBezTo>
                  <a:lnTo>
                    <a:pt x="1511479" y="1823041"/>
                  </a:lnTo>
                  <a:cubicBezTo>
                    <a:pt x="1544293" y="1823041"/>
                    <a:pt x="1574669" y="1805554"/>
                    <a:pt x="1591042" y="1777059"/>
                  </a:cubicBezTo>
                  <a:lnTo>
                    <a:pt x="2064237" y="957467"/>
                  </a:lnTo>
                  <a:cubicBezTo>
                    <a:pt x="2080679" y="929042"/>
                    <a:pt x="2080679" y="893999"/>
                    <a:pt x="2064237" y="865573"/>
                  </a:cubicBezTo>
                  <a:lnTo>
                    <a:pt x="1591111" y="45982"/>
                  </a:lnTo>
                  <a:cubicBezTo>
                    <a:pt x="1574669" y="17487"/>
                    <a:pt x="1544363" y="0"/>
                    <a:pt x="1511549" y="0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>
                  <a:alpha val="4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54" name="Graphic 53" descr="Bullseye with solid fill">
              <a:extLst>
                <a:ext uri="{FF2B5EF4-FFF2-40B4-BE49-F238E27FC236}">
                  <a16:creationId xmlns:a16="http://schemas.microsoft.com/office/drawing/2014/main" id="{56A840F8-8D2A-6542-92ED-4743AE96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55370" y="3347204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905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chemeClr val="bg1">
              <a:alpha val="20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742282-7759-B84E-801A-691D203FB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25" y="1093788"/>
            <a:ext cx="6254750" cy="4100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DCD24-89AE-C24F-8F68-D1A331CF2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5251450"/>
            <a:ext cx="6254750" cy="48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AFDAA-C835-8648-9839-CD44CA9C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70" y="961509"/>
            <a:ext cx="3233930" cy="4745785"/>
          </a:xfrm>
        </p:spPr>
        <p:txBody>
          <a:bodyPr anchor="ctr">
            <a:normAutofit/>
          </a:bodyPr>
          <a:lstStyle/>
          <a:p>
            <a:r>
              <a:rPr lang="en-US" sz="3700"/>
              <a:t>Undersampling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885EE-5607-B142-B374-B3F9B3E4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467" y="6356350"/>
            <a:ext cx="689118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4979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chemeClr val="bg1">
              <a:alpha val="20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CBE483-2744-C64C-A6EE-D3CEEC5F4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25" y="1058863"/>
            <a:ext cx="6254750" cy="4116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D5DE90-6CF7-1340-8710-24DBD3ED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5232400"/>
            <a:ext cx="6254750" cy="542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C3DD4-C1D3-4346-A007-D1299727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70" y="961509"/>
            <a:ext cx="3233930" cy="4745785"/>
          </a:xfrm>
        </p:spPr>
        <p:txBody>
          <a:bodyPr anchor="ctr">
            <a:normAutofit/>
          </a:bodyPr>
          <a:lstStyle/>
          <a:p>
            <a:r>
              <a:rPr lang="en-US" sz="4100"/>
              <a:t>Oversampling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F4C70-3C10-9C44-AC25-3EB7A628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467" y="6356350"/>
            <a:ext cx="689118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8784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505F-5473-E844-9450-C078E70DD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56" y="354696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2669F-A56D-DC4A-A939-66B61B4C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5" name="Graphic 17">
            <a:extLst>
              <a:ext uri="{FF2B5EF4-FFF2-40B4-BE49-F238E27FC236}">
                <a16:creationId xmlns:a16="http://schemas.microsoft.com/office/drawing/2014/main" id="{276775A7-AF46-754C-976E-4AE85E3F55BA}"/>
              </a:ext>
            </a:extLst>
          </p:cNvPr>
          <p:cNvSpPr/>
          <p:nvPr/>
        </p:nvSpPr>
        <p:spPr>
          <a:xfrm>
            <a:off x="3708464" y="1819551"/>
            <a:ext cx="2516487" cy="3631104"/>
          </a:xfrm>
          <a:custGeom>
            <a:avLst/>
            <a:gdLst>
              <a:gd name="connsiteX0" fmla="*/ 2516488 w 2516487"/>
              <a:gd name="connsiteY0" fmla="*/ 0 h 3631104"/>
              <a:gd name="connsiteX1" fmla="*/ 1695937 w 2516487"/>
              <a:gd name="connsiteY1" fmla="*/ 0 h 3631104"/>
              <a:gd name="connsiteX2" fmla="*/ 0 w 2516487"/>
              <a:gd name="connsiteY2" fmla="*/ 2926658 h 3631104"/>
              <a:gd name="connsiteX3" fmla="*/ 389887 w 2516487"/>
              <a:gd name="connsiteY3" fmla="*/ 3631104 h 363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487" h="3631104">
                <a:moveTo>
                  <a:pt x="2516488" y="0"/>
                </a:moveTo>
                <a:lnTo>
                  <a:pt x="1695937" y="0"/>
                </a:lnTo>
                <a:lnTo>
                  <a:pt x="0" y="2926658"/>
                </a:lnTo>
                <a:lnTo>
                  <a:pt x="389887" y="3631104"/>
                </a:lnTo>
                <a:close/>
              </a:path>
            </a:pathLst>
          </a:custGeom>
          <a:gradFill flip="none" rotWithShape="1">
            <a:gsLst>
              <a:gs pos="0">
                <a:srgbClr val="0A3356"/>
              </a:gs>
              <a:gs pos="35000">
                <a:srgbClr val="056C9D"/>
              </a:gs>
              <a:gs pos="100000">
                <a:srgbClr val="00A4E4"/>
              </a:gs>
            </a:gsLst>
            <a:lin ang="6600000" scaled="0"/>
            <a:tileRect/>
          </a:gradFill>
          <a:ln w="2012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Graphic 19">
            <a:extLst>
              <a:ext uri="{FF2B5EF4-FFF2-40B4-BE49-F238E27FC236}">
                <a16:creationId xmlns:a16="http://schemas.microsoft.com/office/drawing/2014/main" id="{B8AC8F00-47DC-3041-91A2-42B716141440}"/>
              </a:ext>
            </a:extLst>
          </p:cNvPr>
          <p:cNvSpPr/>
          <p:nvPr/>
        </p:nvSpPr>
        <p:spPr>
          <a:xfrm>
            <a:off x="3722438" y="4752235"/>
            <a:ext cx="4191261" cy="704245"/>
          </a:xfrm>
          <a:custGeom>
            <a:avLst/>
            <a:gdLst>
              <a:gd name="connsiteX0" fmla="*/ 0 w 4191261"/>
              <a:gd name="connsiteY0" fmla="*/ 0 h 704245"/>
              <a:gd name="connsiteX1" fmla="*/ 388915 w 4191261"/>
              <a:gd name="connsiteY1" fmla="*/ 704245 h 704245"/>
              <a:gd name="connsiteX2" fmla="*/ 3804953 w 4191261"/>
              <a:gd name="connsiteY2" fmla="*/ 703643 h 704245"/>
              <a:gd name="connsiteX3" fmla="*/ 4191262 w 4191261"/>
              <a:gd name="connsiteY3" fmla="*/ 201 h 70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261" h="704245">
                <a:moveTo>
                  <a:pt x="0" y="0"/>
                </a:moveTo>
                <a:lnTo>
                  <a:pt x="388915" y="704245"/>
                </a:lnTo>
                <a:lnTo>
                  <a:pt x="3804953" y="703643"/>
                </a:lnTo>
                <a:lnTo>
                  <a:pt x="4191262" y="201"/>
                </a:lnTo>
                <a:close/>
              </a:path>
            </a:pathLst>
          </a:custGeom>
          <a:gradFill flip="none" rotWithShape="1">
            <a:gsLst>
              <a:gs pos="0">
                <a:srgbClr val="0A3356"/>
              </a:gs>
              <a:gs pos="29000">
                <a:srgbClr val="056C9D"/>
              </a:gs>
              <a:gs pos="100000">
                <a:srgbClr val="00A4E4"/>
              </a:gs>
            </a:gsLst>
            <a:lin ang="0" scaled="0"/>
            <a:tileRect/>
          </a:gradFill>
          <a:ln w="2012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ADAC28BA-C10A-E64B-BA1B-EF88DA49AB17}"/>
              </a:ext>
            </a:extLst>
          </p:cNvPr>
          <p:cNvSpPr/>
          <p:nvPr/>
        </p:nvSpPr>
        <p:spPr>
          <a:xfrm>
            <a:off x="5421877" y="1819551"/>
            <a:ext cx="2503832" cy="3630300"/>
          </a:xfrm>
          <a:custGeom>
            <a:avLst/>
            <a:gdLst>
              <a:gd name="connsiteX0" fmla="*/ 2116557 w 2503832"/>
              <a:gd name="connsiteY0" fmla="*/ 3630301 h 3630300"/>
              <a:gd name="connsiteX1" fmla="*/ 2503833 w 2503832"/>
              <a:gd name="connsiteY1" fmla="*/ 2926859 h 3630300"/>
              <a:gd name="connsiteX2" fmla="*/ 828987 w 2503832"/>
              <a:gd name="connsiteY2" fmla="*/ 0 h 3630300"/>
              <a:gd name="connsiteX3" fmla="*/ 0 w 2503832"/>
              <a:gd name="connsiteY3" fmla="*/ 0 h 36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832" h="3630300">
                <a:moveTo>
                  <a:pt x="2116557" y="3630301"/>
                </a:moveTo>
                <a:lnTo>
                  <a:pt x="2503833" y="2926859"/>
                </a:lnTo>
                <a:lnTo>
                  <a:pt x="82898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A3356"/>
              </a:gs>
              <a:gs pos="35000">
                <a:srgbClr val="056C9D"/>
              </a:gs>
              <a:gs pos="100000">
                <a:srgbClr val="00A4E4"/>
              </a:gs>
            </a:gsLst>
            <a:lin ang="15600000" scaled="0"/>
            <a:tileRect/>
          </a:gradFill>
          <a:ln w="2012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Freeform: Shape 40">
            <a:extLst>
              <a:ext uri="{FF2B5EF4-FFF2-40B4-BE49-F238E27FC236}">
                <a16:creationId xmlns:a16="http://schemas.microsoft.com/office/drawing/2014/main" id="{DE096040-C23E-154E-892F-ECB9CCE1D947}"/>
              </a:ext>
            </a:extLst>
          </p:cNvPr>
          <p:cNvSpPr/>
          <p:nvPr/>
        </p:nvSpPr>
        <p:spPr>
          <a:xfrm>
            <a:off x="3715083" y="3138497"/>
            <a:ext cx="1447507" cy="2318761"/>
          </a:xfrm>
          <a:custGeom>
            <a:avLst/>
            <a:gdLst>
              <a:gd name="connsiteX0" fmla="*/ 1296811 w 1447507"/>
              <a:gd name="connsiteY0" fmla="*/ 0 h 2318761"/>
              <a:gd name="connsiteX1" fmla="*/ 1447507 w 1447507"/>
              <a:gd name="connsiteY1" fmla="*/ 496399 h 2318761"/>
              <a:gd name="connsiteX2" fmla="*/ 1234277 w 1447507"/>
              <a:gd name="connsiteY2" fmla="*/ 866904 h 2318761"/>
              <a:gd name="connsiteX3" fmla="*/ 802070 w 1447507"/>
              <a:gd name="connsiteY3" fmla="*/ 1609745 h 2318761"/>
              <a:gd name="connsiteX4" fmla="*/ 389686 w 1447507"/>
              <a:gd name="connsiteY4" fmla="*/ 2318761 h 2318761"/>
              <a:gd name="connsiteX5" fmla="*/ 0 w 1447507"/>
              <a:gd name="connsiteY5" fmla="*/ 1609745 h 2318761"/>
              <a:gd name="connsiteX6" fmla="*/ 756272 w 1447507"/>
              <a:gd name="connsiteY6" fmla="*/ 295659 h 2318761"/>
              <a:gd name="connsiteX7" fmla="*/ 754447 w 1447507"/>
              <a:gd name="connsiteY7" fmla="*/ 294569 h 2318761"/>
              <a:gd name="connsiteX8" fmla="*/ 863366 w 1447507"/>
              <a:gd name="connsiteY8" fmla="*/ 107369 h 2318761"/>
              <a:gd name="connsiteX9" fmla="*/ 864942 w 1447507"/>
              <a:gd name="connsiteY9" fmla="*/ 106979 h 2318761"/>
              <a:gd name="connsiteX10" fmla="*/ 864942 w 1447507"/>
              <a:gd name="connsiteY10" fmla="*/ 106777 h 231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7507" h="2318761">
                <a:moveTo>
                  <a:pt x="1296811" y="0"/>
                </a:moveTo>
                <a:lnTo>
                  <a:pt x="1447507" y="496399"/>
                </a:lnTo>
                <a:lnTo>
                  <a:pt x="1234277" y="866904"/>
                </a:lnTo>
                <a:lnTo>
                  <a:pt x="802070" y="1609745"/>
                </a:lnTo>
                <a:lnTo>
                  <a:pt x="389686" y="2318761"/>
                </a:lnTo>
                <a:lnTo>
                  <a:pt x="0" y="1609745"/>
                </a:lnTo>
                <a:lnTo>
                  <a:pt x="756272" y="295659"/>
                </a:lnTo>
                <a:lnTo>
                  <a:pt x="754447" y="294569"/>
                </a:lnTo>
                <a:lnTo>
                  <a:pt x="863366" y="107369"/>
                </a:lnTo>
                <a:lnTo>
                  <a:pt x="864942" y="106979"/>
                </a:lnTo>
                <a:lnTo>
                  <a:pt x="864942" y="106777"/>
                </a:lnTo>
                <a:close/>
              </a:path>
            </a:pathLst>
          </a:custGeom>
          <a:gradFill flip="none" rotWithShape="1">
            <a:gsLst>
              <a:gs pos="0">
                <a:srgbClr val="0A3356"/>
              </a:gs>
              <a:gs pos="19000">
                <a:srgbClr val="056C9D"/>
              </a:gs>
              <a:gs pos="100000">
                <a:srgbClr val="00A4E4"/>
              </a:gs>
            </a:gsLst>
            <a:lin ang="6600000" scaled="0"/>
            <a:tileRect/>
          </a:gradFill>
          <a:ln w="2012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Freeform: Shape 47">
            <a:extLst>
              <a:ext uri="{FF2B5EF4-FFF2-40B4-BE49-F238E27FC236}">
                <a16:creationId xmlns:a16="http://schemas.microsoft.com/office/drawing/2014/main" id="{1380979F-64FA-4747-A1D1-D1A371E0DE8E}"/>
              </a:ext>
            </a:extLst>
          </p:cNvPr>
          <p:cNvSpPr/>
          <p:nvPr/>
        </p:nvSpPr>
        <p:spPr>
          <a:xfrm>
            <a:off x="5425002" y="1804507"/>
            <a:ext cx="1679677" cy="1966275"/>
          </a:xfrm>
          <a:custGeom>
            <a:avLst/>
            <a:gdLst>
              <a:gd name="connsiteX0" fmla="*/ 0 w 1679677"/>
              <a:gd name="connsiteY0" fmla="*/ 0 h 1966275"/>
              <a:gd name="connsiteX1" fmla="*/ 828987 w 1679677"/>
              <a:gd name="connsiteY1" fmla="*/ 0 h 1966275"/>
              <a:gd name="connsiteX2" fmla="*/ 883452 w 1679677"/>
              <a:gd name="connsiteY2" fmla="*/ 95925 h 1966275"/>
              <a:gd name="connsiteX3" fmla="*/ 1194835 w 1679677"/>
              <a:gd name="connsiteY3" fmla="*/ 653411 h 1966275"/>
              <a:gd name="connsiteX4" fmla="*/ 1613812 w 1679677"/>
              <a:gd name="connsiteY4" fmla="*/ 1403794 h 1966275"/>
              <a:gd name="connsiteX5" fmla="*/ 1679677 w 1679677"/>
              <a:gd name="connsiteY5" fmla="*/ 1520457 h 1966275"/>
              <a:gd name="connsiteX6" fmla="*/ 1551312 w 1679677"/>
              <a:gd name="connsiteY6" fmla="*/ 1966275 h 1966275"/>
              <a:gd name="connsiteX7" fmla="*/ 1073043 w 1679677"/>
              <a:gd name="connsiteY7" fmla="*/ 1855114 h 1966275"/>
              <a:gd name="connsiteX8" fmla="*/ 973994 w 1679677"/>
              <a:gd name="connsiteY8" fmla="*/ 1683905 h 1966275"/>
              <a:gd name="connsiteX9" fmla="*/ 973412 w 1679677"/>
              <a:gd name="connsiteY9" fmla="*/ 1683007 h 1966275"/>
              <a:gd name="connsiteX10" fmla="*/ 409371 w 1679677"/>
              <a:gd name="connsiteY10" fmla="*/ 707665 h 196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9677" h="1966275">
                <a:moveTo>
                  <a:pt x="0" y="0"/>
                </a:moveTo>
                <a:lnTo>
                  <a:pt x="828987" y="0"/>
                </a:lnTo>
                <a:lnTo>
                  <a:pt x="883452" y="95925"/>
                </a:lnTo>
                <a:lnTo>
                  <a:pt x="1194835" y="653411"/>
                </a:lnTo>
                <a:lnTo>
                  <a:pt x="1613812" y="1403794"/>
                </a:lnTo>
                <a:lnTo>
                  <a:pt x="1679677" y="1520457"/>
                </a:lnTo>
                <a:lnTo>
                  <a:pt x="1551312" y="1966275"/>
                </a:lnTo>
                <a:lnTo>
                  <a:pt x="1073043" y="1855114"/>
                </a:lnTo>
                <a:lnTo>
                  <a:pt x="973994" y="1683905"/>
                </a:lnTo>
                <a:lnTo>
                  <a:pt x="973412" y="1683007"/>
                </a:lnTo>
                <a:lnTo>
                  <a:pt x="409371" y="707665"/>
                </a:lnTo>
                <a:close/>
              </a:path>
            </a:pathLst>
          </a:custGeom>
          <a:gradFill flip="none" rotWithShape="1">
            <a:gsLst>
              <a:gs pos="0">
                <a:srgbClr val="0A3356"/>
              </a:gs>
              <a:gs pos="19000">
                <a:srgbClr val="056C9D"/>
              </a:gs>
              <a:gs pos="100000">
                <a:srgbClr val="00A4E4"/>
              </a:gs>
            </a:gsLst>
            <a:lin ang="15600000" scaled="0"/>
            <a:tileRect/>
          </a:gradFill>
          <a:ln w="2012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71">
            <a:extLst>
              <a:ext uri="{FF2B5EF4-FFF2-40B4-BE49-F238E27FC236}">
                <a16:creationId xmlns:a16="http://schemas.microsoft.com/office/drawing/2014/main" id="{C661553A-A6C1-F346-AE45-6B7EFB9482DC}"/>
              </a:ext>
            </a:extLst>
          </p:cNvPr>
          <p:cNvSpPr/>
          <p:nvPr/>
        </p:nvSpPr>
        <p:spPr>
          <a:xfrm>
            <a:off x="5327952" y="4761169"/>
            <a:ext cx="2600778" cy="701349"/>
          </a:xfrm>
          <a:custGeom>
            <a:avLst/>
            <a:gdLst>
              <a:gd name="connsiteX0" fmla="*/ 2468294 w 2468294"/>
              <a:gd name="connsiteY0" fmla="*/ 0 h 717799"/>
              <a:gd name="connsiteX1" fmla="*/ 2081839 w 2468294"/>
              <a:gd name="connsiteY1" fmla="*/ 717738 h 717799"/>
              <a:gd name="connsiteX2" fmla="*/ 317737 w 2468294"/>
              <a:gd name="connsiteY2" fmla="*/ 717799 h 717799"/>
              <a:gd name="connsiteX3" fmla="*/ 0 w 2468294"/>
              <a:gd name="connsiteY3" fmla="*/ 386945 h 717799"/>
              <a:gd name="connsiteX4" fmla="*/ 344671 w 2468294"/>
              <a:gd name="connsiteY4" fmla="*/ 98 h 717799"/>
              <a:gd name="connsiteX0" fmla="*/ 2600778 w 2600778"/>
              <a:gd name="connsiteY0" fmla="*/ 2561 h 717701"/>
              <a:gd name="connsiteX1" fmla="*/ 2081839 w 2600778"/>
              <a:gd name="connsiteY1" fmla="*/ 717640 h 717701"/>
              <a:gd name="connsiteX2" fmla="*/ 317737 w 2600778"/>
              <a:gd name="connsiteY2" fmla="*/ 717701 h 717701"/>
              <a:gd name="connsiteX3" fmla="*/ 0 w 2600778"/>
              <a:gd name="connsiteY3" fmla="*/ 386847 h 717701"/>
              <a:gd name="connsiteX4" fmla="*/ 344671 w 2600778"/>
              <a:gd name="connsiteY4" fmla="*/ 0 h 717701"/>
              <a:gd name="connsiteX5" fmla="*/ 2600778 w 2600778"/>
              <a:gd name="connsiteY5" fmla="*/ 2561 h 717701"/>
              <a:gd name="connsiteX0" fmla="*/ 2600778 w 2600778"/>
              <a:gd name="connsiteY0" fmla="*/ 2561 h 717701"/>
              <a:gd name="connsiteX1" fmla="*/ 2219519 w 2600778"/>
              <a:gd name="connsiteY1" fmla="*/ 704349 h 717701"/>
              <a:gd name="connsiteX2" fmla="*/ 317737 w 2600778"/>
              <a:gd name="connsiteY2" fmla="*/ 717701 h 717701"/>
              <a:gd name="connsiteX3" fmla="*/ 0 w 2600778"/>
              <a:gd name="connsiteY3" fmla="*/ 386847 h 717701"/>
              <a:gd name="connsiteX4" fmla="*/ 344671 w 2600778"/>
              <a:gd name="connsiteY4" fmla="*/ 0 h 717701"/>
              <a:gd name="connsiteX5" fmla="*/ 2600778 w 2600778"/>
              <a:gd name="connsiteY5" fmla="*/ 2561 h 717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0778" h="717701">
                <a:moveTo>
                  <a:pt x="2600778" y="2561"/>
                </a:moveTo>
                <a:lnTo>
                  <a:pt x="2219519" y="704349"/>
                </a:lnTo>
                <a:lnTo>
                  <a:pt x="317737" y="717701"/>
                </a:lnTo>
                <a:lnTo>
                  <a:pt x="0" y="386847"/>
                </a:lnTo>
                <a:lnTo>
                  <a:pt x="344671" y="0"/>
                </a:lnTo>
                <a:lnTo>
                  <a:pt x="2600778" y="2561"/>
                </a:lnTo>
                <a:close/>
              </a:path>
            </a:pathLst>
          </a:custGeom>
          <a:gradFill flip="none" rotWithShape="1">
            <a:gsLst>
              <a:gs pos="0">
                <a:srgbClr val="0A3356"/>
              </a:gs>
              <a:gs pos="19000">
                <a:srgbClr val="056C9D"/>
              </a:gs>
              <a:gs pos="100000">
                <a:srgbClr val="00A4E4"/>
              </a:gs>
            </a:gsLst>
            <a:lin ang="0" scaled="0"/>
            <a:tileRect/>
          </a:gradFill>
          <a:ln w="20125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FA45FB-75E4-4648-ABCD-4AEF2A7B6C6D}"/>
              </a:ext>
            </a:extLst>
          </p:cNvPr>
          <p:cNvGrpSpPr/>
          <p:nvPr/>
        </p:nvGrpSpPr>
        <p:grpSpPr>
          <a:xfrm>
            <a:off x="5796256" y="1905404"/>
            <a:ext cx="416383" cy="416381"/>
            <a:chOff x="4472410" y="2037130"/>
            <a:chExt cx="416383" cy="4163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E2BD01-BF2E-7E4D-953D-852D4C4B76EF}"/>
                </a:ext>
              </a:extLst>
            </p:cNvPr>
            <p:cNvGrpSpPr/>
            <p:nvPr/>
          </p:nvGrpSpPr>
          <p:grpSpPr>
            <a:xfrm>
              <a:off x="4472410" y="2037130"/>
              <a:ext cx="416383" cy="416381"/>
              <a:chOff x="7386774" y="1498114"/>
              <a:chExt cx="592208" cy="592206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C22DA1D-36F1-A14B-8015-77B0B719F61D}"/>
                  </a:ext>
                </a:extLst>
              </p:cNvPr>
              <p:cNvSpPr/>
              <p:nvPr/>
            </p:nvSpPr>
            <p:spPr>
              <a:xfrm>
                <a:off x="7386774" y="1498114"/>
                <a:ext cx="592208" cy="592206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E598B49-9E5A-2C47-A5F5-453C3E5F93C3}"/>
                  </a:ext>
                </a:extLst>
              </p:cNvPr>
              <p:cNvSpPr/>
              <p:nvPr/>
            </p:nvSpPr>
            <p:spPr>
              <a:xfrm rot="7200000">
                <a:off x="7443745" y="1560356"/>
                <a:ext cx="478277" cy="478274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3" name="Graphic 12" descr="Rocket">
              <a:extLst>
                <a:ext uri="{FF2B5EF4-FFF2-40B4-BE49-F238E27FC236}">
                  <a16:creationId xmlns:a16="http://schemas.microsoft.com/office/drawing/2014/main" id="{387A18D4-B35D-EC43-B2D5-D68C727A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7367" y="2132617"/>
              <a:ext cx="246468" cy="24646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D382EA-B264-CA44-AFF9-0144E4BEDA5A}"/>
              </a:ext>
            </a:extLst>
          </p:cNvPr>
          <p:cNvGrpSpPr/>
          <p:nvPr/>
        </p:nvGrpSpPr>
        <p:grpSpPr>
          <a:xfrm>
            <a:off x="7135497" y="4884130"/>
            <a:ext cx="416383" cy="416381"/>
            <a:chOff x="5873796" y="5015856"/>
            <a:chExt cx="416383" cy="41638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CCDA3E-9CB4-8D49-9359-EC2DA45BF8BA}"/>
                </a:ext>
              </a:extLst>
            </p:cNvPr>
            <p:cNvGrpSpPr/>
            <p:nvPr/>
          </p:nvGrpSpPr>
          <p:grpSpPr>
            <a:xfrm>
              <a:off x="5873796" y="5015856"/>
              <a:ext cx="416383" cy="416381"/>
              <a:chOff x="7386774" y="1498114"/>
              <a:chExt cx="592208" cy="592206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61AB213-BB05-164F-A2D8-595AFB262340}"/>
                  </a:ext>
                </a:extLst>
              </p:cNvPr>
              <p:cNvSpPr/>
              <p:nvPr/>
            </p:nvSpPr>
            <p:spPr>
              <a:xfrm>
                <a:off x="7386774" y="1498114"/>
                <a:ext cx="592208" cy="592206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34E96E0-6B70-2346-96F5-C9C45985523C}"/>
                  </a:ext>
                </a:extLst>
              </p:cNvPr>
              <p:cNvSpPr/>
              <p:nvPr/>
            </p:nvSpPr>
            <p:spPr>
              <a:xfrm rot="7200000">
                <a:off x="7443745" y="1560356"/>
                <a:ext cx="478277" cy="478274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8" name="Graphic 17" descr="Eye">
              <a:extLst>
                <a:ext uri="{FF2B5EF4-FFF2-40B4-BE49-F238E27FC236}">
                  <a16:creationId xmlns:a16="http://schemas.microsoft.com/office/drawing/2014/main" id="{AF1481B6-2133-5449-AA97-33E06982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7137" y="5103228"/>
              <a:ext cx="246468" cy="24646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236125-1BE8-4345-82B3-8017CB8E9988}"/>
              </a:ext>
            </a:extLst>
          </p:cNvPr>
          <p:cNvGrpSpPr/>
          <p:nvPr/>
        </p:nvGrpSpPr>
        <p:grpSpPr>
          <a:xfrm>
            <a:off x="3897910" y="4578996"/>
            <a:ext cx="416383" cy="416381"/>
            <a:chOff x="2611388" y="4757377"/>
            <a:chExt cx="416383" cy="4163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A634D00-3E81-0240-B958-F881AF9C53DC}"/>
                </a:ext>
              </a:extLst>
            </p:cNvPr>
            <p:cNvGrpSpPr/>
            <p:nvPr/>
          </p:nvGrpSpPr>
          <p:grpSpPr>
            <a:xfrm>
              <a:off x="2611388" y="4757377"/>
              <a:ext cx="416383" cy="416381"/>
              <a:chOff x="7386774" y="1498114"/>
              <a:chExt cx="592208" cy="592206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2D63A24-4DB4-DC43-84BE-C1C339EEB448}"/>
                  </a:ext>
                </a:extLst>
              </p:cNvPr>
              <p:cNvSpPr/>
              <p:nvPr/>
            </p:nvSpPr>
            <p:spPr>
              <a:xfrm>
                <a:off x="7386774" y="1498114"/>
                <a:ext cx="592208" cy="592206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64FEB65-6675-F449-8A4C-A786BC1DFE8F}"/>
                  </a:ext>
                </a:extLst>
              </p:cNvPr>
              <p:cNvSpPr/>
              <p:nvPr/>
            </p:nvSpPr>
            <p:spPr>
              <a:xfrm rot="7200000">
                <a:off x="7443745" y="1560356"/>
                <a:ext cx="478277" cy="478274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3" name="Graphic 22" descr="Coins">
              <a:extLst>
                <a:ext uri="{FF2B5EF4-FFF2-40B4-BE49-F238E27FC236}">
                  <a16:creationId xmlns:a16="http://schemas.microsoft.com/office/drawing/2014/main" id="{F129718A-87C1-7340-A3E8-592EAE788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00773" y="4852864"/>
              <a:ext cx="246468" cy="24646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F7AA2E-83D0-DD4E-BC16-BC837936BF31}"/>
              </a:ext>
            </a:extLst>
          </p:cNvPr>
          <p:cNvSpPr txBox="1"/>
          <p:nvPr/>
        </p:nvSpPr>
        <p:spPr>
          <a:xfrm rot="18000000">
            <a:off x="3915325" y="3893401"/>
            <a:ext cx="122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Other factors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F21C4A-22F2-E746-96D1-19136ACB85AF}"/>
              </a:ext>
            </a:extLst>
          </p:cNvPr>
          <p:cNvSpPr txBox="1"/>
          <p:nvPr/>
        </p:nvSpPr>
        <p:spPr>
          <a:xfrm>
            <a:off x="1346578" y="4244403"/>
            <a:ext cx="2349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Times New Roman" panose="02020603050405020304" pitchFamily="18" charset="0"/>
              </a:rPr>
              <a:t>Other key factors which lead to heart diseases: diabetic status, obesity (high BMI), not getting enough physical activity or drinking too much alcohol.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9FD143-2893-8247-873D-8FE6EA2DC25E}"/>
              </a:ext>
            </a:extLst>
          </p:cNvPr>
          <p:cNvSpPr txBox="1"/>
          <p:nvPr/>
        </p:nvSpPr>
        <p:spPr>
          <a:xfrm>
            <a:off x="5623136" y="4847988"/>
            <a:ext cx="1447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High risk factors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CD5821-9AEA-F342-B078-A93FAD78B959}"/>
              </a:ext>
            </a:extLst>
          </p:cNvPr>
          <p:cNvSpPr txBox="1"/>
          <p:nvPr/>
        </p:nvSpPr>
        <p:spPr>
          <a:xfrm>
            <a:off x="7228837" y="5561990"/>
            <a:ext cx="262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Times New Roman" panose="02020603050405020304" pitchFamily="18" charset="0"/>
              </a:rPr>
              <a:t>About half of all the people in the US have at least 1 of 3 key risk factors for heart disease: high blood pressure, high cholesterol, and smoking.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CEAFE4-080C-5E42-B22A-08678543B031}"/>
              </a:ext>
            </a:extLst>
          </p:cNvPr>
          <p:cNvSpPr txBox="1"/>
          <p:nvPr/>
        </p:nvSpPr>
        <p:spPr>
          <a:xfrm rot="3653796">
            <a:off x="5821246" y="2739148"/>
            <a:ext cx="1255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/>
              </a:rPr>
              <a:t>Leading cause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902034-5BA3-1443-8576-1E1C43E59C3F}"/>
              </a:ext>
            </a:extLst>
          </p:cNvPr>
          <p:cNvSpPr txBox="1"/>
          <p:nvPr/>
        </p:nvSpPr>
        <p:spPr>
          <a:xfrm>
            <a:off x="6481198" y="1177612"/>
            <a:ext cx="234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Times New Roman" panose="02020603050405020304" pitchFamily="18" charset="0"/>
              </a:rPr>
              <a:t>According to CDC, heart disease is one of the leading causes of death for people of most races in the US.</a:t>
            </a:r>
          </a:p>
        </p:txBody>
      </p:sp>
    </p:spTree>
    <p:extLst>
      <p:ext uri="{BB962C8B-B14F-4D97-AF65-F5344CB8AC3E}">
        <p14:creationId xmlns:p14="http://schemas.microsoft.com/office/powerpoint/2010/main" val="400951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chemeClr val="bg1">
              <a:alpha val="20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BE0FD34-3B22-5543-AFF8-E0D596BDD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25" y="1066800"/>
            <a:ext cx="6254750" cy="407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CD3C13-780C-0345-ABE5-8379ED30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5194300"/>
            <a:ext cx="6254750" cy="573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0916CE-9BAD-5A4D-9EEB-356C57DF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70" y="961509"/>
            <a:ext cx="3233930" cy="4745785"/>
          </a:xfrm>
        </p:spPr>
        <p:txBody>
          <a:bodyPr anchor="ctr">
            <a:normAutofit/>
          </a:bodyPr>
          <a:lstStyle/>
          <a:p>
            <a:r>
              <a:rPr lang="en-US" sz="4100"/>
              <a:t>SMOTE Oversampling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DEA23-D712-604A-ACCF-ACB6C59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467" y="6356350"/>
            <a:ext cx="689118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48234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70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95B0B-A70B-464D-ACF1-53431065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pic>
        <p:nvPicPr>
          <p:cNvPr id="6146" name="Picture 2" descr="The 5 Evaluation Levels Of your eLearning Program - eLearning Industry">
            <a:extLst>
              <a:ext uri="{FF2B5EF4-FFF2-40B4-BE49-F238E27FC236}">
                <a16:creationId xmlns:a16="http://schemas.microsoft.com/office/drawing/2014/main" id="{81BC3289-F05E-A549-A90B-82DFEB9E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0989" y="1845426"/>
            <a:ext cx="7946969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CA44A-F016-A14D-B56F-20379FD4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47613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3C3A-ECD4-8549-822E-0FF236C9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5E800-8D00-2244-9521-878154DC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6" name="Arrow: Pentagon 37">
            <a:extLst>
              <a:ext uri="{FF2B5EF4-FFF2-40B4-BE49-F238E27FC236}">
                <a16:creationId xmlns:a16="http://schemas.microsoft.com/office/drawing/2014/main" id="{609220BF-45C9-784C-A4AB-FB00E849F742}"/>
              </a:ext>
            </a:extLst>
          </p:cNvPr>
          <p:cNvSpPr/>
          <p:nvPr/>
        </p:nvSpPr>
        <p:spPr>
          <a:xfrm>
            <a:off x="1747899" y="1858730"/>
            <a:ext cx="2196000" cy="735169"/>
          </a:xfrm>
          <a:prstGeom prst="homePlate">
            <a:avLst>
              <a:gd name="adj" fmla="val 18211"/>
            </a:avLst>
          </a:prstGeom>
          <a:solidFill>
            <a:srgbClr val="3D9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Arrow: Pentagon 3">
            <a:extLst>
              <a:ext uri="{FF2B5EF4-FFF2-40B4-BE49-F238E27FC236}">
                <a16:creationId xmlns:a16="http://schemas.microsoft.com/office/drawing/2014/main" id="{175714B5-9A21-E047-A2DF-7AE7AA03C09E}"/>
              </a:ext>
            </a:extLst>
          </p:cNvPr>
          <p:cNvSpPr/>
          <p:nvPr/>
        </p:nvSpPr>
        <p:spPr>
          <a:xfrm>
            <a:off x="3900000" y="2674521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Chevron 4">
            <a:extLst>
              <a:ext uri="{FF2B5EF4-FFF2-40B4-BE49-F238E27FC236}">
                <a16:creationId xmlns:a16="http://schemas.microsoft.com/office/drawing/2014/main" id="{FB5D019F-E69D-114F-AE5B-99985074BA32}"/>
              </a:ext>
            </a:extLst>
          </p:cNvPr>
          <p:cNvSpPr/>
          <p:nvPr/>
        </p:nvSpPr>
        <p:spPr>
          <a:xfrm>
            <a:off x="3900000" y="1858730"/>
            <a:ext cx="2196000" cy="735169"/>
          </a:xfrm>
          <a:prstGeom prst="chevron">
            <a:avLst>
              <a:gd name="adj" fmla="val 16661"/>
            </a:avLst>
          </a:prstGeom>
          <a:solidFill>
            <a:srgbClr val="46A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9" name="Arrow: Chevron 6">
            <a:extLst>
              <a:ext uri="{FF2B5EF4-FFF2-40B4-BE49-F238E27FC236}">
                <a16:creationId xmlns:a16="http://schemas.microsoft.com/office/drawing/2014/main" id="{5D5B4F92-F4D8-3542-AE2C-FD5B1A6A1867}"/>
              </a:ext>
            </a:extLst>
          </p:cNvPr>
          <p:cNvSpPr/>
          <p:nvPr/>
        </p:nvSpPr>
        <p:spPr>
          <a:xfrm>
            <a:off x="6052101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62B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0" name="Arrow: Chevron 8">
            <a:extLst>
              <a:ext uri="{FF2B5EF4-FFF2-40B4-BE49-F238E27FC236}">
                <a16:creationId xmlns:a16="http://schemas.microsoft.com/office/drawing/2014/main" id="{E3EDBBB8-CE2B-C245-BF34-1B4D86113155}"/>
              </a:ext>
            </a:extLst>
          </p:cNvPr>
          <p:cNvSpPr/>
          <p:nvPr/>
        </p:nvSpPr>
        <p:spPr>
          <a:xfrm>
            <a:off x="8204202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8A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521BF-0CBF-0849-ABE0-9E613B34A38F}"/>
              </a:ext>
            </a:extLst>
          </p:cNvPr>
          <p:cNvSpPr txBox="1"/>
          <p:nvPr/>
        </p:nvSpPr>
        <p:spPr>
          <a:xfrm>
            <a:off x="6815827" y="207242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A2AAA-DE7A-7C48-BA8C-20C228E11B67}"/>
              </a:ext>
            </a:extLst>
          </p:cNvPr>
          <p:cNvSpPr txBox="1"/>
          <p:nvPr/>
        </p:nvSpPr>
        <p:spPr>
          <a:xfrm>
            <a:off x="4619083" y="207242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8079E-74F8-7443-8019-4F8AB65B1926}"/>
              </a:ext>
            </a:extLst>
          </p:cNvPr>
          <p:cNvSpPr txBox="1"/>
          <p:nvPr/>
        </p:nvSpPr>
        <p:spPr>
          <a:xfrm>
            <a:off x="9075571" y="207242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80C953-999D-CA40-AAC4-ADA285BCCD80}"/>
              </a:ext>
            </a:extLst>
          </p:cNvPr>
          <p:cNvSpPr txBox="1"/>
          <p:nvPr/>
        </p:nvSpPr>
        <p:spPr>
          <a:xfrm>
            <a:off x="4039151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B7E13-2D04-1D40-81F1-58C7B06AFE96}"/>
              </a:ext>
            </a:extLst>
          </p:cNvPr>
          <p:cNvSpPr/>
          <p:nvPr/>
        </p:nvSpPr>
        <p:spPr>
          <a:xfrm>
            <a:off x="1747901" y="2674521"/>
            <a:ext cx="2061044" cy="35137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Chevron 40">
            <a:extLst>
              <a:ext uri="{FF2B5EF4-FFF2-40B4-BE49-F238E27FC236}">
                <a16:creationId xmlns:a16="http://schemas.microsoft.com/office/drawing/2014/main" id="{CC688FA9-053D-B544-B34B-5D3A436766DE}"/>
              </a:ext>
            </a:extLst>
          </p:cNvPr>
          <p:cNvSpPr/>
          <p:nvPr/>
        </p:nvSpPr>
        <p:spPr>
          <a:xfrm>
            <a:off x="6052101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539B0-C83A-4F4B-B88E-D02EF810AA0D}"/>
              </a:ext>
            </a:extLst>
          </p:cNvPr>
          <p:cNvSpPr txBox="1"/>
          <p:nvPr/>
        </p:nvSpPr>
        <p:spPr>
          <a:xfrm>
            <a:off x="6214337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0.50</a:t>
            </a:r>
          </a:p>
        </p:txBody>
      </p:sp>
      <p:sp>
        <p:nvSpPr>
          <p:cNvPr id="18" name="Arrow: Chevron 42">
            <a:extLst>
              <a:ext uri="{FF2B5EF4-FFF2-40B4-BE49-F238E27FC236}">
                <a16:creationId xmlns:a16="http://schemas.microsoft.com/office/drawing/2014/main" id="{D811688A-2328-754F-9E08-0A62F5CE3BD0}"/>
              </a:ext>
            </a:extLst>
          </p:cNvPr>
          <p:cNvSpPr/>
          <p:nvPr/>
        </p:nvSpPr>
        <p:spPr>
          <a:xfrm>
            <a:off x="8204055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4943C-F063-DA4C-8EE5-03FE8D8C9DB6}"/>
              </a:ext>
            </a:extLst>
          </p:cNvPr>
          <p:cNvSpPr txBox="1"/>
          <p:nvPr/>
        </p:nvSpPr>
        <p:spPr>
          <a:xfrm>
            <a:off x="8464109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0.09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D99F00-F16C-3D4D-BD66-314789B923E3}"/>
              </a:ext>
            </a:extLst>
          </p:cNvPr>
          <p:cNvSpPr txBox="1"/>
          <p:nvPr/>
        </p:nvSpPr>
        <p:spPr>
          <a:xfrm>
            <a:off x="2453357" y="2072426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Sampling</a:t>
            </a:r>
          </a:p>
        </p:txBody>
      </p:sp>
      <p:sp>
        <p:nvSpPr>
          <p:cNvPr id="21" name="Arrow: Pentagon 45">
            <a:extLst>
              <a:ext uri="{FF2B5EF4-FFF2-40B4-BE49-F238E27FC236}">
                <a16:creationId xmlns:a16="http://schemas.microsoft.com/office/drawing/2014/main" id="{AD67F02D-0ED4-6D48-A9F0-4AF11FC06AAA}"/>
              </a:ext>
            </a:extLst>
          </p:cNvPr>
          <p:cNvSpPr/>
          <p:nvPr/>
        </p:nvSpPr>
        <p:spPr>
          <a:xfrm>
            <a:off x="3900000" y="3568593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5B25C-88FA-574E-B20D-52BFBAA6CEC0}"/>
              </a:ext>
            </a:extLst>
          </p:cNvPr>
          <p:cNvSpPr txBox="1"/>
          <p:nvPr/>
        </p:nvSpPr>
        <p:spPr>
          <a:xfrm>
            <a:off x="4039151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0.84</a:t>
            </a:r>
          </a:p>
        </p:txBody>
      </p:sp>
      <p:sp>
        <p:nvSpPr>
          <p:cNvPr id="23" name="Arrow: Chevron 47">
            <a:extLst>
              <a:ext uri="{FF2B5EF4-FFF2-40B4-BE49-F238E27FC236}">
                <a16:creationId xmlns:a16="http://schemas.microsoft.com/office/drawing/2014/main" id="{3DC30B45-D560-454E-9508-9257728446E6}"/>
              </a:ext>
            </a:extLst>
          </p:cNvPr>
          <p:cNvSpPr/>
          <p:nvPr/>
        </p:nvSpPr>
        <p:spPr>
          <a:xfrm>
            <a:off x="6052101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EC81A-ECD0-8544-B636-BF0BDB8D48A1}"/>
              </a:ext>
            </a:extLst>
          </p:cNvPr>
          <p:cNvSpPr txBox="1"/>
          <p:nvPr/>
        </p:nvSpPr>
        <p:spPr>
          <a:xfrm>
            <a:off x="6214337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0.29</a:t>
            </a:r>
          </a:p>
        </p:txBody>
      </p:sp>
      <p:sp>
        <p:nvSpPr>
          <p:cNvPr id="25" name="Arrow: Chevron 49">
            <a:extLst>
              <a:ext uri="{FF2B5EF4-FFF2-40B4-BE49-F238E27FC236}">
                <a16:creationId xmlns:a16="http://schemas.microsoft.com/office/drawing/2014/main" id="{4B2C53AA-1661-334F-BF4A-FD8256D044F4}"/>
              </a:ext>
            </a:extLst>
          </p:cNvPr>
          <p:cNvSpPr/>
          <p:nvPr/>
        </p:nvSpPr>
        <p:spPr>
          <a:xfrm>
            <a:off x="8204055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91B35E-5F60-524B-BB9E-5BF187A26696}"/>
              </a:ext>
            </a:extLst>
          </p:cNvPr>
          <p:cNvSpPr txBox="1"/>
          <p:nvPr/>
        </p:nvSpPr>
        <p:spPr>
          <a:xfrm>
            <a:off x="8464109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0.54</a:t>
            </a:r>
          </a:p>
        </p:txBody>
      </p:sp>
      <p:sp>
        <p:nvSpPr>
          <p:cNvPr id="27" name="Arrow: Pentagon 51">
            <a:extLst>
              <a:ext uri="{FF2B5EF4-FFF2-40B4-BE49-F238E27FC236}">
                <a16:creationId xmlns:a16="http://schemas.microsoft.com/office/drawing/2014/main" id="{98D549A2-9930-8B43-A5EC-97C2E85ED702}"/>
              </a:ext>
            </a:extLst>
          </p:cNvPr>
          <p:cNvSpPr/>
          <p:nvPr/>
        </p:nvSpPr>
        <p:spPr>
          <a:xfrm>
            <a:off x="3900000" y="447898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95E345-21F4-894C-9467-60A8A04F21C5}"/>
              </a:ext>
            </a:extLst>
          </p:cNvPr>
          <p:cNvSpPr txBox="1"/>
          <p:nvPr/>
        </p:nvSpPr>
        <p:spPr>
          <a:xfrm>
            <a:off x="4039151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0.74</a:t>
            </a:r>
          </a:p>
        </p:txBody>
      </p:sp>
      <p:sp>
        <p:nvSpPr>
          <p:cNvPr id="29" name="Arrow: Chevron 53">
            <a:extLst>
              <a:ext uri="{FF2B5EF4-FFF2-40B4-BE49-F238E27FC236}">
                <a16:creationId xmlns:a16="http://schemas.microsoft.com/office/drawing/2014/main" id="{112E5CC9-D606-9D46-908A-FD166F1E97F7}"/>
              </a:ext>
            </a:extLst>
          </p:cNvPr>
          <p:cNvSpPr/>
          <p:nvPr/>
        </p:nvSpPr>
        <p:spPr>
          <a:xfrm>
            <a:off x="6052101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D283E9-6C1B-494C-AB93-AF17AD099B67}"/>
              </a:ext>
            </a:extLst>
          </p:cNvPr>
          <p:cNvSpPr txBox="1"/>
          <p:nvPr/>
        </p:nvSpPr>
        <p:spPr>
          <a:xfrm>
            <a:off x="6214337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0.21</a:t>
            </a:r>
          </a:p>
        </p:txBody>
      </p:sp>
      <p:sp>
        <p:nvSpPr>
          <p:cNvPr id="31" name="Arrow: Chevron 55">
            <a:extLst>
              <a:ext uri="{FF2B5EF4-FFF2-40B4-BE49-F238E27FC236}">
                <a16:creationId xmlns:a16="http://schemas.microsoft.com/office/drawing/2014/main" id="{B3F2A427-AADC-5346-8A24-2ECF6E383F24}"/>
              </a:ext>
            </a:extLst>
          </p:cNvPr>
          <p:cNvSpPr/>
          <p:nvPr/>
        </p:nvSpPr>
        <p:spPr>
          <a:xfrm>
            <a:off x="8204055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92AE84-02DE-194D-A122-F4B085D11DC1}"/>
              </a:ext>
            </a:extLst>
          </p:cNvPr>
          <p:cNvSpPr txBox="1"/>
          <p:nvPr/>
        </p:nvSpPr>
        <p:spPr>
          <a:xfrm>
            <a:off x="8464109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0.76</a:t>
            </a:r>
          </a:p>
        </p:txBody>
      </p:sp>
      <p:sp>
        <p:nvSpPr>
          <p:cNvPr id="33" name="Arrow: Pentagon 63">
            <a:extLst>
              <a:ext uri="{FF2B5EF4-FFF2-40B4-BE49-F238E27FC236}">
                <a16:creationId xmlns:a16="http://schemas.microsoft.com/office/drawing/2014/main" id="{98A716B8-8203-C14E-B27D-117E04FE1DC5}"/>
              </a:ext>
            </a:extLst>
          </p:cNvPr>
          <p:cNvSpPr/>
          <p:nvPr/>
        </p:nvSpPr>
        <p:spPr>
          <a:xfrm>
            <a:off x="3900000" y="538132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658FEE-CE06-974C-A231-D0DDB4E0571E}"/>
              </a:ext>
            </a:extLst>
          </p:cNvPr>
          <p:cNvSpPr txBox="1"/>
          <p:nvPr/>
        </p:nvSpPr>
        <p:spPr>
          <a:xfrm>
            <a:off x="4039151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0.70</a:t>
            </a:r>
          </a:p>
        </p:txBody>
      </p:sp>
      <p:sp>
        <p:nvSpPr>
          <p:cNvPr id="35" name="Arrow: Chevron 65">
            <a:extLst>
              <a:ext uri="{FF2B5EF4-FFF2-40B4-BE49-F238E27FC236}">
                <a16:creationId xmlns:a16="http://schemas.microsoft.com/office/drawing/2014/main" id="{E0E4B769-D253-8448-B494-8F5114888E94}"/>
              </a:ext>
            </a:extLst>
          </p:cNvPr>
          <p:cNvSpPr/>
          <p:nvPr/>
        </p:nvSpPr>
        <p:spPr>
          <a:xfrm>
            <a:off x="6052101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83C01-91AA-704E-A2CD-ED14002B8597}"/>
              </a:ext>
            </a:extLst>
          </p:cNvPr>
          <p:cNvSpPr txBox="1"/>
          <p:nvPr/>
        </p:nvSpPr>
        <p:spPr>
          <a:xfrm>
            <a:off x="6214337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0.18</a:t>
            </a:r>
          </a:p>
        </p:txBody>
      </p:sp>
      <p:sp>
        <p:nvSpPr>
          <p:cNvPr id="37" name="Arrow: Chevron 67">
            <a:extLst>
              <a:ext uri="{FF2B5EF4-FFF2-40B4-BE49-F238E27FC236}">
                <a16:creationId xmlns:a16="http://schemas.microsoft.com/office/drawing/2014/main" id="{40A65D57-5C26-D14B-8822-213A6A71E927}"/>
              </a:ext>
            </a:extLst>
          </p:cNvPr>
          <p:cNvSpPr/>
          <p:nvPr/>
        </p:nvSpPr>
        <p:spPr>
          <a:xfrm>
            <a:off x="8204055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824419-587A-6B49-A236-61EAB944DE71}"/>
              </a:ext>
            </a:extLst>
          </p:cNvPr>
          <p:cNvSpPr txBox="1"/>
          <p:nvPr/>
        </p:nvSpPr>
        <p:spPr>
          <a:xfrm>
            <a:off x="8464109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0.71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E353CC-EA25-174F-AF95-51A890FF3449}"/>
              </a:ext>
            </a:extLst>
          </p:cNvPr>
          <p:cNvSpPr txBox="1"/>
          <p:nvPr/>
        </p:nvSpPr>
        <p:spPr>
          <a:xfrm>
            <a:off x="1909844" y="2868966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Unsampled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EF7BA7-589F-D24C-B193-9E865D59E4E4}"/>
              </a:ext>
            </a:extLst>
          </p:cNvPr>
          <p:cNvSpPr txBox="1"/>
          <p:nvPr/>
        </p:nvSpPr>
        <p:spPr>
          <a:xfrm>
            <a:off x="1909843" y="379995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Undersampled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1557FC-A1D9-3B40-94B3-3556368D5172}"/>
              </a:ext>
            </a:extLst>
          </p:cNvPr>
          <p:cNvSpPr txBox="1"/>
          <p:nvPr/>
        </p:nvSpPr>
        <p:spPr>
          <a:xfrm>
            <a:off x="1916087" y="468212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9B75BC-611C-CB4C-BB5B-E07D24D39A8B}"/>
              </a:ext>
            </a:extLst>
          </p:cNvPr>
          <p:cNvSpPr txBox="1"/>
          <p:nvPr/>
        </p:nvSpPr>
        <p:spPr>
          <a:xfrm>
            <a:off x="1904854" y="5577382"/>
            <a:ext cx="1995146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 (SMOTE)</a:t>
            </a:r>
          </a:p>
        </p:txBody>
      </p:sp>
    </p:spTree>
    <p:extLst>
      <p:ext uri="{BB962C8B-B14F-4D97-AF65-F5344CB8AC3E}">
        <p14:creationId xmlns:p14="http://schemas.microsoft.com/office/powerpoint/2010/main" val="332439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B9C9-BDD0-344D-92F8-06CC8E69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9A569-AA3D-E84D-B575-6FD679BB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6" name="Arrow: Pentagon 37">
            <a:extLst>
              <a:ext uri="{FF2B5EF4-FFF2-40B4-BE49-F238E27FC236}">
                <a16:creationId xmlns:a16="http://schemas.microsoft.com/office/drawing/2014/main" id="{EABA5393-6DDA-7A45-BBCA-96F052C8D7D1}"/>
              </a:ext>
            </a:extLst>
          </p:cNvPr>
          <p:cNvSpPr/>
          <p:nvPr/>
        </p:nvSpPr>
        <p:spPr>
          <a:xfrm>
            <a:off x="1747899" y="1858730"/>
            <a:ext cx="2196000" cy="735169"/>
          </a:xfrm>
          <a:prstGeom prst="homePlate">
            <a:avLst>
              <a:gd name="adj" fmla="val 18211"/>
            </a:avLst>
          </a:prstGeom>
          <a:solidFill>
            <a:srgbClr val="3D9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Arrow: Pentagon 3">
            <a:extLst>
              <a:ext uri="{FF2B5EF4-FFF2-40B4-BE49-F238E27FC236}">
                <a16:creationId xmlns:a16="http://schemas.microsoft.com/office/drawing/2014/main" id="{69F77A55-2BCB-914E-989C-8E4403ED3613}"/>
              </a:ext>
            </a:extLst>
          </p:cNvPr>
          <p:cNvSpPr/>
          <p:nvPr/>
        </p:nvSpPr>
        <p:spPr>
          <a:xfrm>
            <a:off x="3900000" y="2674521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Chevron 4">
            <a:extLst>
              <a:ext uri="{FF2B5EF4-FFF2-40B4-BE49-F238E27FC236}">
                <a16:creationId xmlns:a16="http://schemas.microsoft.com/office/drawing/2014/main" id="{EFCADE01-E6E5-F544-AA55-F0F7AC3D5D38}"/>
              </a:ext>
            </a:extLst>
          </p:cNvPr>
          <p:cNvSpPr/>
          <p:nvPr/>
        </p:nvSpPr>
        <p:spPr>
          <a:xfrm>
            <a:off x="3900000" y="1858730"/>
            <a:ext cx="2196000" cy="735169"/>
          </a:xfrm>
          <a:prstGeom prst="chevron">
            <a:avLst>
              <a:gd name="adj" fmla="val 16661"/>
            </a:avLst>
          </a:prstGeom>
          <a:solidFill>
            <a:srgbClr val="46A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9" name="Arrow: Chevron 6">
            <a:extLst>
              <a:ext uri="{FF2B5EF4-FFF2-40B4-BE49-F238E27FC236}">
                <a16:creationId xmlns:a16="http://schemas.microsoft.com/office/drawing/2014/main" id="{DC993752-0242-3941-A829-12F4BF395582}"/>
              </a:ext>
            </a:extLst>
          </p:cNvPr>
          <p:cNvSpPr/>
          <p:nvPr/>
        </p:nvSpPr>
        <p:spPr>
          <a:xfrm>
            <a:off x="6052101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62B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0" name="Arrow: Chevron 8">
            <a:extLst>
              <a:ext uri="{FF2B5EF4-FFF2-40B4-BE49-F238E27FC236}">
                <a16:creationId xmlns:a16="http://schemas.microsoft.com/office/drawing/2014/main" id="{62C377A9-E22C-084E-ACC2-0D9DFC00107B}"/>
              </a:ext>
            </a:extLst>
          </p:cNvPr>
          <p:cNvSpPr/>
          <p:nvPr/>
        </p:nvSpPr>
        <p:spPr>
          <a:xfrm>
            <a:off x="8204202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8A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02403-1AFC-2847-ABCB-DC9A7716BC97}"/>
              </a:ext>
            </a:extLst>
          </p:cNvPr>
          <p:cNvSpPr txBox="1"/>
          <p:nvPr/>
        </p:nvSpPr>
        <p:spPr>
          <a:xfrm>
            <a:off x="6815827" y="207242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4D626-B963-9747-87D2-690E24887324}"/>
              </a:ext>
            </a:extLst>
          </p:cNvPr>
          <p:cNvSpPr txBox="1"/>
          <p:nvPr/>
        </p:nvSpPr>
        <p:spPr>
          <a:xfrm>
            <a:off x="4619083" y="207242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A9A35F-5F67-BE40-BBC3-481B20F2BA40}"/>
              </a:ext>
            </a:extLst>
          </p:cNvPr>
          <p:cNvSpPr txBox="1"/>
          <p:nvPr/>
        </p:nvSpPr>
        <p:spPr>
          <a:xfrm>
            <a:off x="9075571" y="207242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6E24E-F8D7-8647-AE58-FCAD30891D9B}"/>
              </a:ext>
            </a:extLst>
          </p:cNvPr>
          <p:cNvSpPr txBox="1"/>
          <p:nvPr/>
        </p:nvSpPr>
        <p:spPr>
          <a:xfrm>
            <a:off x="4039151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5461A1-79CC-4149-8C53-0B9DF6325913}"/>
              </a:ext>
            </a:extLst>
          </p:cNvPr>
          <p:cNvSpPr/>
          <p:nvPr/>
        </p:nvSpPr>
        <p:spPr>
          <a:xfrm>
            <a:off x="1747901" y="2674521"/>
            <a:ext cx="2061044" cy="35137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Chevron 40">
            <a:extLst>
              <a:ext uri="{FF2B5EF4-FFF2-40B4-BE49-F238E27FC236}">
                <a16:creationId xmlns:a16="http://schemas.microsoft.com/office/drawing/2014/main" id="{16AF80DA-E085-7245-9D2D-8D24C8D7EEC7}"/>
              </a:ext>
            </a:extLst>
          </p:cNvPr>
          <p:cNvSpPr/>
          <p:nvPr/>
        </p:nvSpPr>
        <p:spPr>
          <a:xfrm>
            <a:off x="6052101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94CD2E-AF60-4C4A-A830-A0417E8AD63B}"/>
              </a:ext>
            </a:extLst>
          </p:cNvPr>
          <p:cNvSpPr txBox="1"/>
          <p:nvPr/>
        </p:nvSpPr>
        <p:spPr>
          <a:xfrm>
            <a:off x="6214337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0.33</a:t>
            </a:r>
          </a:p>
        </p:txBody>
      </p:sp>
      <p:sp>
        <p:nvSpPr>
          <p:cNvPr id="18" name="Arrow: Chevron 42">
            <a:extLst>
              <a:ext uri="{FF2B5EF4-FFF2-40B4-BE49-F238E27FC236}">
                <a16:creationId xmlns:a16="http://schemas.microsoft.com/office/drawing/2014/main" id="{53F01703-ACF8-3F4E-B692-883140B325BF}"/>
              </a:ext>
            </a:extLst>
          </p:cNvPr>
          <p:cNvSpPr/>
          <p:nvPr/>
        </p:nvSpPr>
        <p:spPr>
          <a:xfrm>
            <a:off x="8204055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B2802-44FA-A14D-A21C-D93C6E7D0193}"/>
              </a:ext>
            </a:extLst>
          </p:cNvPr>
          <p:cNvSpPr txBox="1"/>
          <p:nvPr/>
        </p:nvSpPr>
        <p:spPr>
          <a:xfrm>
            <a:off x="8464109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9DA1E-45C6-9B43-93E1-B3554F52067D}"/>
              </a:ext>
            </a:extLst>
          </p:cNvPr>
          <p:cNvSpPr txBox="1"/>
          <p:nvPr/>
        </p:nvSpPr>
        <p:spPr>
          <a:xfrm>
            <a:off x="2453357" y="2072426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Sampling</a:t>
            </a:r>
          </a:p>
        </p:txBody>
      </p:sp>
      <p:sp>
        <p:nvSpPr>
          <p:cNvPr id="21" name="Arrow: Pentagon 45">
            <a:extLst>
              <a:ext uri="{FF2B5EF4-FFF2-40B4-BE49-F238E27FC236}">
                <a16:creationId xmlns:a16="http://schemas.microsoft.com/office/drawing/2014/main" id="{417E0869-2C5D-E84E-A70A-0F6A475D32AC}"/>
              </a:ext>
            </a:extLst>
          </p:cNvPr>
          <p:cNvSpPr/>
          <p:nvPr/>
        </p:nvSpPr>
        <p:spPr>
          <a:xfrm>
            <a:off x="3900000" y="3568593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71AA34-F1D0-ED43-9893-EB54D9BF06A4}"/>
              </a:ext>
            </a:extLst>
          </p:cNvPr>
          <p:cNvSpPr txBox="1"/>
          <p:nvPr/>
        </p:nvSpPr>
        <p:spPr>
          <a:xfrm>
            <a:off x="4039151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0.82</a:t>
            </a:r>
          </a:p>
        </p:txBody>
      </p:sp>
      <p:sp>
        <p:nvSpPr>
          <p:cNvPr id="23" name="Arrow: Chevron 47">
            <a:extLst>
              <a:ext uri="{FF2B5EF4-FFF2-40B4-BE49-F238E27FC236}">
                <a16:creationId xmlns:a16="http://schemas.microsoft.com/office/drawing/2014/main" id="{3BD2CA2C-AD36-1744-A95C-6668623A3AE8}"/>
              </a:ext>
            </a:extLst>
          </p:cNvPr>
          <p:cNvSpPr/>
          <p:nvPr/>
        </p:nvSpPr>
        <p:spPr>
          <a:xfrm>
            <a:off x="6052101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1B5E1B-9999-CC4B-B831-8C6F879B620D}"/>
              </a:ext>
            </a:extLst>
          </p:cNvPr>
          <p:cNvSpPr txBox="1"/>
          <p:nvPr/>
        </p:nvSpPr>
        <p:spPr>
          <a:xfrm>
            <a:off x="6214337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0.28</a:t>
            </a:r>
          </a:p>
        </p:txBody>
      </p:sp>
      <p:sp>
        <p:nvSpPr>
          <p:cNvPr id="25" name="Arrow: Chevron 49">
            <a:extLst>
              <a:ext uri="{FF2B5EF4-FFF2-40B4-BE49-F238E27FC236}">
                <a16:creationId xmlns:a16="http://schemas.microsoft.com/office/drawing/2014/main" id="{21E7BA2A-3E56-1F4D-B518-CE8EEA4D375A}"/>
              </a:ext>
            </a:extLst>
          </p:cNvPr>
          <p:cNvSpPr/>
          <p:nvPr/>
        </p:nvSpPr>
        <p:spPr>
          <a:xfrm>
            <a:off x="8204055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6FCB41-0971-024B-AEB8-F58B75725BA9}"/>
              </a:ext>
            </a:extLst>
          </p:cNvPr>
          <p:cNvSpPr txBox="1"/>
          <p:nvPr/>
        </p:nvSpPr>
        <p:spPr>
          <a:xfrm>
            <a:off x="8464109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0.66</a:t>
            </a:r>
          </a:p>
        </p:txBody>
      </p:sp>
      <p:sp>
        <p:nvSpPr>
          <p:cNvPr id="27" name="Arrow: Pentagon 51">
            <a:extLst>
              <a:ext uri="{FF2B5EF4-FFF2-40B4-BE49-F238E27FC236}">
                <a16:creationId xmlns:a16="http://schemas.microsoft.com/office/drawing/2014/main" id="{33F1CE9F-16E2-174D-B301-62A3077AC4AE}"/>
              </a:ext>
            </a:extLst>
          </p:cNvPr>
          <p:cNvSpPr/>
          <p:nvPr/>
        </p:nvSpPr>
        <p:spPr>
          <a:xfrm>
            <a:off x="3900000" y="447898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4DA61-3819-7F42-9702-D753F0F19A8E}"/>
              </a:ext>
            </a:extLst>
          </p:cNvPr>
          <p:cNvSpPr txBox="1"/>
          <p:nvPr/>
        </p:nvSpPr>
        <p:spPr>
          <a:xfrm>
            <a:off x="4039151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0.88</a:t>
            </a:r>
          </a:p>
        </p:txBody>
      </p:sp>
      <p:sp>
        <p:nvSpPr>
          <p:cNvPr id="29" name="Arrow: Chevron 53">
            <a:extLst>
              <a:ext uri="{FF2B5EF4-FFF2-40B4-BE49-F238E27FC236}">
                <a16:creationId xmlns:a16="http://schemas.microsoft.com/office/drawing/2014/main" id="{E861C8BB-85AE-D64A-8987-2DCB533A18D4}"/>
              </a:ext>
            </a:extLst>
          </p:cNvPr>
          <p:cNvSpPr/>
          <p:nvPr/>
        </p:nvSpPr>
        <p:spPr>
          <a:xfrm>
            <a:off x="6052101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290233-7DF4-0E4B-99F2-CE47E6C56D4B}"/>
              </a:ext>
            </a:extLst>
          </p:cNvPr>
          <p:cNvSpPr txBox="1"/>
          <p:nvPr/>
        </p:nvSpPr>
        <p:spPr>
          <a:xfrm>
            <a:off x="6214337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0.42</a:t>
            </a:r>
          </a:p>
        </p:txBody>
      </p:sp>
      <p:sp>
        <p:nvSpPr>
          <p:cNvPr id="31" name="Arrow: Chevron 55">
            <a:extLst>
              <a:ext uri="{FF2B5EF4-FFF2-40B4-BE49-F238E27FC236}">
                <a16:creationId xmlns:a16="http://schemas.microsoft.com/office/drawing/2014/main" id="{B0C4597A-2D93-2141-9ED0-D2FE6D629185}"/>
              </a:ext>
            </a:extLst>
          </p:cNvPr>
          <p:cNvSpPr/>
          <p:nvPr/>
        </p:nvSpPr>
        <p:spPr>
          <a:xfrm>
            <a:off x="8204055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718EC0-AD7E-D14C-922B-AD170FC98D5B}"/>
              </a:ext>
            </a:extLst>
          </p:cNvPr>
          <p:cNvSpPr txBox="1"/>
          <p:nvPr/>
        </p:nvSpPr>
        <p:spPr>
          <a:xfrm>
            <a:off x="8464109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0.99</a:t>
            </a:r>
          </a:p>
        </p:txBody>
      </p:sp>
      <p:sp>
        <p:nvSpPr>
          <p:cNvPr id="33" name="Arrow: Pentagon 63">
            <a:extLst>
              <a:ext uri="{FF2B5EF4-FFF2-40B4-BE49-F238E27FC236}">
                <a16:creationId xmlns:a16="http://schemas.microsoft.com/office/drawing/2014/main" id="{7A816DC0-8059-2146-95C5-065F044FE8AC}"/>
              </a:ext>
            </a:extLst>
          </p:cNvPr>
          <p:cNvSpPr/>
          <p:nvPr/>
        </p:nvSpPr>
        <p:spPr>
          <a:xfrm>
            <a:off x="3900000" y="538132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65CF51-E964-8046-9270-83CC71952056}"/>
              </a:ext>
            </a:extLst>
          </p:cNvPr>
          <p:cNvSpPr txBox="1"/>
          <p:nvPr/>
        </p:nvSpPr>
        <p:spPr>
          <a:xfrm>
            <a:off x="4039151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0.83</a:t>
            </a:r>
          </a:p>
        </p:txBody>
      </p:sp>
      <p:sp>
        <p:nvSpPr>
          <p:cNvPr id="35" name="Arrow: Chevron 65">
            <a:extLst>
              <a:ext uri="{FF2B5EF4-FFF2-40B4-BE49-F238E27FC236}">
                <a16:creationId xmlns:a16="http://schemas.microsoft.com/office/drawing/2014/main" id="{64915B7C-6778-B045-9AAE-2CBFEDB3A914}"/>
              </a:ext>
            </a:extLst>
          </p:cNvPr>
          <p:cNvSpPr/>
          <p:nvPr/>
        </p:nvSpPr>
        <p:spPr>
          <a:xfrm>
            <a:off x="6052101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EF9587-CD3B-464B-8415-13863A224B8D}"/>
              </a:ext>
            </a:extLst>
          </p:cNvPr>
          <p:cNvSpPr txBox="1"/>
          <p:nvPr/>
        </p:nvSpPr>
        <p:spPr>
          <a:xfrm>
            <a:off x="6214337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0.33</a:t>
            </a:r>
          </a:p>
        </p:txBody>
      </p:sp>
      <p:sp>
        <p:nvSpPr>
          <p:cNvPr id="37" name="Arrow: Chevron 67">
            <a:extLst>
              <a:ext uri="{FF2B5EF4-FFF2-40B4-BE49-F238E27FC236}">
                <a16:creationId xmlns:a16="http://schemas.microsoft.com/office/drawing/2014/main" id="{7CC7ADD0-1E05-574E-A673-B842870E9CA4}"/>
              </a:ext>
            </a:extLst>
          </p:cNvPr>
          <p:cNvSpPr/>
          <p:nvPr/>
        </p:nvSpPr>
        <p:spPr>
          <a:xfrm>
            <a:off x="8204055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6254B5-AB96-9F40-9FF2-0A630C5F580E}"/>
              </a:ext>
            </a:extLst>
          </p:cNvPr>
          <p:cNvSpPr txBox="1"/>
          <p:nvPr/>
        </p:nvSpPr>
        <p:spPr>
          <a:xfrm>
            <a:off x="8464109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15B885-A907-F142-A66D-1F2F9EFB4A8D}"/>
              </a:ext>
            </a:extLst>
          </p:cNvPr>
          <p:cNvSpPr txBox="1"/>
          <p:nvPr/>
        </p:nvSpPr>
        <p:spPr>
          <a:xfrm>
            <a:off x="1909844" y="2868966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Unsampled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050855-6D30-2C42-8555-D6506E64DE9D}"/>
              </a:ext>
            </a:extLst>
          </p:cNvPr>
          <p:cNvSpPr txBox="1"/>
          <p:nvPr/>
        </p:nvSpPr>
        <p:spPr>
          <a:xfrm>
            <a:off x="1909843" y="379995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Undersampled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82E6C4-A385-0144-8958-708D62826798}"/>
              </a:ext>
            </a:extLst>
          </p:cNvPr>
          <p:cNvSpPr txBox="1"/>
          <p:nvPr/>
        </p:nvSpPr>
        <p:spPr>
          <a:xfrm>
            <a:off x="1916087" y="468212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079C59-E923-6C42-BB0B-13502B8C8DA2}"/>
              </a:ext>
            </a:extLst>
          </p:cNvPr>
          <p:cNvSpPr txBox="1"/>
          <p:nvPr/>
        </p:nvSpPr>
        <p:spPr>
          <a:xfrm>
            <a:off x="1904854" y="5577382"/>
            <a:ext cx="1995146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 (SMOTE)</a:t>
            </a:r>
          </a:p>
        </p:txBody>
      </p:sp>
    </p:spTree>
    <p:extLst>
      <p:ext uri="{BB962C8B-B14F-4D97-AF65-F5344CB8AC3E}">
        <p14:creationId xmlns:p14="http://schemas.microsoft.com/office/powerpoint/2010/main" val="3265802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8AAE-0AE3-FE42-86ED-C9AE6434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0C369-DCE3-6E41-867E-CCFFBDF0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6" name="Arrow: Pentagon 37">
            <a:extLst>
              <a:ext uri="{FF2B5EF4-FFF2-40B4-BE49-F238E27FC236}">
                <a16:creationId xmlns:a16="http://schemas.microsoft.com/office/drawing/2014/main" id="{F60A08E4-CE0A-1748-B1AB-28D7FC7808FD}"/>
              </a:ext>
            </a:extLst>
          </p:cNvPr>
          <p:cNvSpPr/>
          <p:nvPr/>
        </p:nvSpPr>
        <p:spPr>
          <a:xfrm>
            <a:off x="1747899" y="1858730"/>
            <a:ext cx="2196000" cy="735169"/>
          </a:xfrm>
          <a:prstGeom prst="homePlate">
            <a:avLst>
              <a:gd name="adj" fmla="val 18211"/>
            </a:avLst>
          </a:prstGeom>
          <a:solidFill>
            <a:srgbClr val="3D9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Arrow: Pentagon 3">
            <a:extLst>
              <a:ext uri="{FF2B5EF4-FFF2-40B4-BE49-F238E27FC236}">
                <a16:creationId xmlns:a16="http://schemas.microsoft.com/office/drawing/2014/main" id="{19102881-9994-3A40-BB19-2D183128180E}"/>
              </a:ext>
            </a:extLst>
          </p:cNvPr>
          <p:cNvSpPr/>
          <p:nvPr/>
        </p:nvSpPr>
        <p:spPr>
          <a:xfrm>
            <a:off x="3900000" y="2674521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Chevron 4">
            <a:extLst>
              <a:ext uri="{FF2B5EF4-FFF2-40B4-BE49-F238E27FC236}">
                <a16:creationId xmlns:a16="http://schemas.microsoft.com/office/drawing/2014/main" id="{94A3ABE3-3DA1-8842-A3D0-DD0C6C8DEF6D}"/>
              </a:ext>
            </a:extLst>
          </p:cNvPr>
          <p:cNvSpPr/>
          <p:nvPr/>
        </p:nvSpPr>
        <p:spPr>
          <a:xfrm>
            <a:off x="3900000" y="1858730"/>
            <a:ext cx="2196000" cy="735169"/>
          </a:xfrm>
          <a:prstGeom prst="chevron">
            <a:avLst>
              <a:gd name="adj" fmla="val 16661"/>
            </a:avLst>
          </a:prstGeom>
          <a:solidFill>
            <a:srgbClr val="46A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9" name="Arrow: Chevron 6">
            <a:extLst>
              <a:ext uri="{FF2B5EF4-FFF2-40B4-BE49-F238E27FC236}">
                <a16:creationId xmlns:a16="http://schemas.microsoft.com/office/drawing/2014/main" id="{C3566611-98C4-904F-8CAE-9E4DFFC2C132}"/>
              </a:ext>
            </a:extLst>
          </p:cNvPr>
          <p:cNvSpPr/>
          <p:nvPr/>
        </p:nvSpPr>
        <p:spPr>
          <a:xfrm>
            <a:off x="6052101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62B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0" name="Arrow: Chevron 8">
            <a:extLst>
              <a:ext uri="{FF2B5EF4-FFF2-40B4-BE49-F238E27FC236}">
                <a16:creationId xmlns:a16="http://schemas.microsoft.com/office/drawing/2014/main" id="{5D6F441A-DFBC-0648-A529-B4D89F77D658}"/>
              </a:ext>
            </a:extLst>
          </p:cNvPr>
          <p:cNvSpPr/>
          <p:nvPr/>
        </p:nvSpPr>
        <p:spPr>
          <a:xfrm>
            <a:off x="8204202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8A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D7F10-49DA-6043-A881-8B8700A37B75}"/>
              </a:ext>
            </a:extLst>
          </p:cNvPr>
          <p:cNvSpPr txBox="1"/>
          <p:nvPr/>
        </p:nvSpPr>
        <p:spPr>
          <a:xfrm>
            <a:off x="6815827" y="207242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FF9FB-12CA-2845-8F3A-5F227C4FEEA0}"/>
              </a:ext>
            </a:extLst>
          </p:cNvPr>
          <p:cNvSpPr txBox="1"/>
          <p:nvPr/>
        </p:nvSpPr>
        <p:spPr>
          <a:xfrm>
            <a:off x="4619083" y="207242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561D4-91F4-B84C-9CC1-2F1E920FBBE6}"/>
              </a:ext>
            </a:extLst>
          </p:cNvPr>
          <p:cNvSpPr txBox="1"/>
          <p:nvPr/>
        </p:nvSpPr>
        <p:spPr>
          <a:xfrm>
            <a:off x="9075571" y="207242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F88F8-25C6-AE47-9A73-F34460D07610}"/>
              </a:ext>
            </a:extLst>
          </p:cNvPr>
          <p:cNvSpPr txBox="1"/>
          <p:nvPr/>
        </p:nvSpPr>
        <p:spPr>
          <a:xfrm>
            <a:off x="4039151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2522A-0A43-5447-B8FC-FE166DA4CEB5}"/>
              </a:ext>
            </a:extLst>
          </p:cNvPr>
          <p:cNvSpPr/>
          <p:nvPr/>
        </p:nvSpPr>
        <p:spPr>
          <a:xfrm>
            <a:off x="1747901" y="2674521"/>
            <a:ext cx="2061044" cy="35137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Chevron 40">
            <a:extLst>
              <a:ext uri="{FF2B5EF4-FFF2-40B4-BE49-F238E27FC236}">
                <a16:creationId xmlns:a16="http://schemas.microsoft.com/office/drawing/2014/main" id="{3A4B39FE-1314-6444-BF38-8DA0A8DECAE9}"/>
              </a:ext>
            </a:extLst>
          </p:cNvPr>
          <p:cNvSpPr/>
          <p:nvPr/>
        </p:nvSpPr>
        <p:spPr>
          <a:xfrm>
            <a:off x="6052101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46C1FC-9A0C-D548-9C47-E03B7AABB38C}"/>
              </a:ext>
            </a:extLst>
          </p:cNvPr>
          <p:cNvSpPr txBox="1"/>
          <p:nvPr/>
        </p:nvSpPr>
        <p:spPr>
          <a:xfrm>
            <a:off x="6214337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0.22</a:t>
            </a:r>
          </a:p>
        </p:txBody>
      </p:sp>
      <p:sp>
        <p:nvSpPr>
          <p:cNvPr id="18" name="Arrow: Chevron 42">
            <a:extLst>
              <a:ext uri="{FF2B5EF4-FFF2-40B4-BE49-F238E27FC236}">
                <a16:creationId xmlns:a16="http://schemas.microsoft.com/office/drawing/2014/main" id="{E9FC921C-EC12-BC49-81D2-0AB85EA20488}"/>
              </a:ext>
            </a:extLst>
          </p:cNvPr>
          <p:cNvSpPr/>
          <p:nvPr/>
        </p:nvSpPr>
        <p:spPr>
          <a:xfrm>
            <a:off x="8204055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2C24C-2F1D-D042-86B1-053FE3791C4F}"/>
              </a:ext>
            </a:extLst>
          </p:cNvPr>
          <p:cNvSpPr txBox="1"/>
          <p:nvPr/>
        </p:nvSpPr>
        <p:spPr>
          <a:xfrm>
            <a:off x="8464109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34718-87A6-5248-935D-B34C4E659BE2}"/>
              </a:ext>
            </a:extLst>
          </p:cNvPr>
          <p:cNvSpPr txBox="1"/>
          <p:nvPr/>
        </p:nvSpPr>
        <p:spPr>
          <a:xfrm>
            <a:off x="2453357" y="2072426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Sampling</a:t>
            </a:r>
          </a:p>
        </p:txBody>
      </p:sp>
      <p:sp>
        <p:nvSpPr>
          <p:cNvPr id="21" name="Arrow: Pentagon 45">
            <a:extLst>
              <a:ext uri="{FF2B5EF4-FFF2-40B4-BE49-F238E27FC236}">
                <a16:creationId xmlns:a16="http://schemas.microsoft.com/office/drawing/2014/main" id="{CF59BE32-E145-D844-84D0-7D0A88BB1035}"/>
              </a:ext>
            </a:extLst>
          </p:cNvPr>
          <p:cNvSpPr/>
          <p:nvPr/>
        </p:nvSpPr>
        <p:spPr>
          <a:xfrm>
            <a:off x="3900000" y="3568593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6A20F6-C15B-0B48-94FB-5AD97B280D6A}"/>
              </a:ext>
            </a:extLst>
          </p:cNvPr>
          <p:cNvSpPr txBox="1"/>
          <p:nvPr/>
        </p:nvSpPr>
        <p:spPr>
          <a:xfrm>
            <a:off x="4039151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0.82</a:t>
            </a:r>
          </a:p>
        </p:txBody>
      </p:sp>
      <p:sp>
        <p:nvSpPr>
          <p:cNvPr id="23" name="Arrow: Chevron 47">
            <a:extLst>
              <a:ext uri="{FF2B5EF4-FFF2-40B4-BE49-F238E27FC236}">
                <a16:creationId xmlns:a16="http://schemas.microsoft.com/office/drawing/2014/main" id="{9815051C-0D0B-2547-98DF-F000E71081DE}"/>
              </a:ext>
            </a:extLst>
          </p:cNvPr>
          <p:cNvSpPr/>
          <p:nvPr/>
        </p:nvSpPr>
        <p:spPr>
          <a:xfrm>
            <a:off x="6052101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7FAACC-6540-6D4D-B233-ABD6F8DBC4DC}"/>
              </a:ext>
            </a:extLst>
          </p:cNvPr>
          <p:cNvSpPr txBox="1"/>
          <p:nvPr/>
        </p:nvSpPr>
        <p:spPr>
          <a:xfrm>
            <a:off x="6214337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0.33</a:t>
            </a:r>
          </a:p>
        </p:txBody>
      </p:sp>
      <p:sp>
        <p:nvSpPr>
          <p:cNvPr id="25" name="Arrow: Chevron 49">
            <a:extLst>
              <a:ext uri="{FF2B5EF4-FFF2-40B4-BE49-F238E27FC236}">
                <a16:creationId xmlns:a16="http://schemas.microsoft.com/office/drawing/2014/main" id="{636187A9-820A-1C42-853A-2BA69F8931D6}"/>
              </a:ext>
            </a:extLst>
          </p:cNvPr>
          <p:cNvSpPr/>
          <p:nvPr/>
        </p:nvSpPr>
        <p:spPr>
          <a:xfrm>
            <a:off x="8204055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CE1719-CEFF-0D45-9F36-8DAFAC746F92}"/>
              </a:ext>
            </a:extLst>
          </p:cNvPr>
          <p:cNvSpPr txBox="1"/>
          <p:nvPr/>
        </p:nvSpPr>
        <p:spPr>
          <a:xfrm>
            <a:off x="8464109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0.99</a:t>
            </a:r>
          </a:p>
        </p:txBody>
      </p:sp>
      <p:sp>
        <p:nvSpPr>
          <p:cNvPr id="27" name="Arrow: Pentagon 51">
            <a:extLst>
              <a:ext uri="{FF2B5EF4-FFF2-40B4-BE49-F238E27FC236}">
                <a16:creationId xmlns:a16="http://schemas.microsoft.com/office/drawing/2014/main" id="{ADCDE292-71F1-584D-BB3A-356C6EC0D2E0}"/>
              </a:ext>
            </a:extLst>
          </p:cNvPr>
          <p:cNvSpPr/>
          <p:nvPr/>
        </p:nvSpPr>
        <p:spPr>
          <a:xfrm>
            <a:off x="3900000" y="447898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A63A91-391A-2A42-9F80-D5A8CE416A3A}"/>
              </a:ext>
            </a:extLst>
          </p:cNvPr>
          <p:cNvSpPr txBox="1"/>
          <p:nvPr/>
        </p:nvSpPr>
        <p:spPr>
          <a:xfrm>
            <a:off x="4039151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0.99</a:t>
            </a:r>
          </a:p>
        </p:txBody>
      </p:sp>
      <p:sp>
        <p:nvSpPr>
          <p:cNvPr id="29" name="Arrow: Chevron 53">
            <a:extLst>
              <a:ext uri="{FF2B5EF4-FFF2-40B4-BE49-F238E27FC236}">
                <a16:creationId xmlns:a16="http://schemas.microsoft.com/office/drawing/2014/main" id="{730A24FE-0FF4-314E-80F6-F5BB0635B866}"/>
              </a:ext>
            </a:extLst>
          </p:cNvPr>
          <p:cNvSpPr/>
          <p:nvPr/>
        </p:nvSpPr>
        <p:spPr>
          <a:xfrm>
            <a:off x="6052101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05B1A4-A119-3C41-9675-79652D880080}"/>
              </a:ext>
            </a:extLst>
          </p:cNvPr>
          <p:cNvSpPr txBox="1"/>
          <p:nvPr/>
        </p:nvSpPr>
        <p:spPr>
          <a:xfrm>
            <a:off x="6214337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0.93</a:t>
            </a:r>
          </a:p>
        </p:txBody>
      </p:sp>
      <p:sp>
        <p:nvSpPr>
          <p:cNvPr id="31" name="Arrow: Chevron 55">
            <a:extLst>
              <a:ext uri="{FF2B5EF4-FFF2-40B4-BE49-F238E27FC236}">
                <a16:creationId xmlns:a16="http://schemas.microsoft.com/office/drawing/2014/main" id="{E9BE893E-5D7C-EB47-AB35-3B2EFD7F856A}"/>
              </a:ext>
            </a:extLst>
          </p:cNvPr>
          <p:cNvSpPr/>
          <p:nvPr/>
        </p:nvSpPr>
        <p:spPr>
          <a:xfrm>
            <a:off x="8204055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5A8059-E52A-A845-A2CE-6DC72BF47609}"/>
              </a:ext>
            </a:extLst>
          </p:cNvPr>
          <p:cNvSpPr txBox="1"/>
          <p:nvPr/>
        </p:nvSpPr>
        <p:spPr>
          <a:xfrm>
            <a:off x="8464109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0.99</a:t>
            </a:r>
          </a:p>
        </p:txBody>
      </p:sp>
      <p:sp>
        <p:nvSpPr>
          <p:cNvPr id="33" name="Arrow: Pentagon 63">
            <a:extLst>
              <a:ext uri="{FF2B5EF4-FFF2-40B4-BE49-F238E27FC236}">
                <a16:creationId xmlns:a16="http://schemas.microsoft.com/office/drawing/2014/main" id="{BD0C485B-8D5E-B544-84F2-AAEC8B35E7E8}"/>
              </a:ext>
            </a:extLst>
          </p:cNvPr>
          <p:cNvSpPr/>
          <p:nvPr/>
        </p:nvSpPr>
        <p:spPr>
          <a:xfrm>
            <a:off x="3900000" y="538132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577EAD-C9EA-704B-93C8-AEC6688A2847}"/>
              </a:ext>
            </a:extLst>
          </p:cNvPr>
          <p:cNvSpPr txBox="1"/>
          <p:nvPr/>
        </p:nvSpPr>
        <p:spPr>
          <a:xfrm>
            <a:off x="4039151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0.99</a:t>
            </a:r>
          </a:p>
        </p:txBody>
      </p:sp>
      <p:sp>
        <p:nvSpPr>
          <p:cNvPr id="35" name="Arrow: Chevron 65">
            <a:extLst>
              <a:ext uri="{FF2B5EF4-FFF2-40B4-BE49-F238E27FC236}">
                <a16:creationId xmlns:a16="http://schemas.microsoft.com/office/drawing/2014/main" id="{E98EDBEE-EA89-0342-8F13-3156EE5691EE}"/>
              </a:ext>
            </a:extLst>
          </p:cNvPr>
          <p:cNvSpPr/>
          <p:nvPr/>
        </p:nvSpPr>
        <p:spPr>
          <a:xfrm>
            <a:off x="6052101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2244A-2399-684A-BCC7-7056207E53ED}"/>
              </a:ext>
            </a:extLst>
          </p:cNvPr>
          <p:cNvSpPr txBox="1"/>
          <p:nvPr/>
        </p:nvSpPr>
        <p:spPr>
          <a:xfrm>
            <a:off x="6214337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0.98</a:t>
            </a:r>
          </a:p>
        </p:txBody>
      </p:sp>
      <p:sp>
        <p:nvSpPr>
          <p:cNvPr id="37" name="Arrow: Chevron 67">
            <a:extLst>
              <a:ext uri="{FF2B5EF4-FFF2-40B4-BE49-F238E27FC236}">
                <a16:creationId xmlns:a16="http://schemas.microsoft.com/office/drawing/2014/main" id="{AFFC342D-0BAC-A14A-AE4A-9F4DA91DBC81}"/>
              </a:ext>
            </a:extLst>
          </p:cNvPr>
          <p:cNvSpPr/>
          <p:nvPr/>
        </p:nvSpPr>
        <p:spPr>
          <a:xfrm>
            <a:off x="8204055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B6FF11-776E-2044-A503-85DDA1097E88}"/>
              </a:ext>
            </a:extLst>
          </p:cNvPr>
          <p:cNvSpPr txBox="1"/>
          <p:nvPr/>
        </p:nvSpPr>
        <p:spPr>
          <a:xfrm>
            <a:off x="8464109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D21AC7-A240-3247-A418-D5E42FA6C474}"/>
              </a:ext>
            </a:extLst>
          </p:cNvPr>
          <p:cNvSpPr txBox="1"/>
          <p:nvPr/>
        </p:nvSpPr>
        <p:spPr>
          <a:xfrm>
            <a:off x="1909844" y="2868966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Unsampled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C61CF8-31DD-F140-A38E-580AF5A75D44}"/>
              </a:ext>
            </a:extLst>
          </p:cNvPr>
          <p:cNvSpPr txBox="1"/>
          <p:nvPr/>
        </p:nvSpPr>
        <p:spPr>
          <a:xfrm>
            <a:off x="1909843" y="379995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Undersampled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546B2C-FDB2-6C43-8EEF-D74BD96EC043}"/>
              </a:ext>
            </a:extLst>
          </p:cNvPr>
          <p:cNvSpPr txBox="1"/>
          <p:nvPr/>
        </p:nvSpPr>
        <p:spPr>
          <a:xfrm>
            <a:off x="1916087" y="468212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6C59C4-0EE2-814A-BAAA-6BF0E7B26725}"/>
              </a:ext>
            </a:extLst>
          </p:cNvPr>
          <p:cNvSpPr txBox="1"/>
          <p:nvPr/>
        </p:nvSpPr>
        <p:spPr>
          <a:xfrm>
            <a:off x="1904854" y="5577382"/>
            <a:ext cx="1995146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 (SMOTE)</a:t>
            </a:r>
          </a:p>
        </p:txBody>
      </p:sp>
    </p:spTree>
    <p:extLst>
      <p:ext uri="{BB962C8B-B14F-4D97-AF65-F5344CB8AC3E}">
        <p14:creationId xmlns:p14="http://schemas.microsoft.com/office/powerpoint/2010/main" val="936666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09-A84F-2D46-9CD2-108269B9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XGBoost Classifier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026EB-D764-F746-861C-B7BF11F4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6" name="Arrow: Pentagon 37">
            <a:extLst>
              <a:ext uri="{FF2B5EF4-FFF2-40B4-BE49-F238E27FC236}">
                <a16:creationId xmlns:a16="http://schemas.microsoft.com/office/drawing/2014/main" id="{421D81BB-2211-D24E-A54F-DB1CB7ADAA9B}"/>
              </a:ext>
            </a:extLst>
          </p:cNvPr>
          <p:cNvSpPr/>
          <p:nvPr/>
        </p:nvSpPr>
        <p:spPr>
          <a:xfrm>
            <a:off x="1747899" y="1858730"/>
            <a:ext cx="2196000" cy="735169"/>
          </a:xfrm>
          <a:prstGeom prst="homePlate">
            <a:avLst>
              <a:gd name="adj" fmla="val 18211"/>
            </a:avLst>
          </a:prstGeom>
          <a:solidFill>
            <a:srgbClr val="3D9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Arrow: Pentagon 3">
            <a:extLst>
              <a:ext uri="{FF2B5EF4-FFF2-40B4-BE49-F238E27FC236}">
                <a16:creationId xmlns:a16="http://schemas.microsoft.com/office/drawing/2014/main" id="{395719C8-1040-AD4A-97AC-04F5B2521D5C}"/>
              </a:ext>
            </a:extLst>
          </p:cNvPr>
          <p:cNvSpPr/>
          <p:nvPr/>
        </p:nvSpPr>
        <p:spPr>
          <a:xfrm>
            <a:off x="3900000" y="2674521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Chevron 4">
            <a:extLst>
              <a:ext uri="{FF2B5EF4-FFF2-40B4-BE49-F238E27FC236}">
                <a16:creationId xmlns:a16="http://schemas.microsoft.com/office/drawing/2014/main" id="{C30DF956-8DE8-2641-98FE-9026BA013F1B}"/>
              </a:ext>
            </a:extLst>
          </p:cNvPr>
          <p:cNvSpPr/>
          <p:nvPr/>
        </p:nvSpPr>
        <p:spPr>
          <a:xfrm>
            <a:off x="3900000" y="1858730"/>
            <a:ext cx="2196000" cy="735169"/>
          </a:xfrm>
          <a:prstGeom prst="chevron">
            <a:avLst>
              <a:gd name="adj" fmla="val 16661"/>
            </a:avLst>
          </a:prstGeom>
          <a:solidFill>
            <a:srgbClr val="46A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9" name="Arrow: Chevron 6">
            <a:extLst>
              <a:ext uri="{FF2B5EF4-FFF2-40B4-BE49-F238E27FC236}">
                <a16:creationId xmlns:a16="http://schemas.microsoft.com/office/drawing/2014/main" id="{14788095-E3D6-6E48-AB0A-783375F9FED6}"/>
              </a:ext>
            </a:extLst>
          </p:cNvPr>
          <p:cNvSpPr/>
          <p:nvPr/>
        </p:nvSpPr>
        <p:spPr>
          <a:xfrm>
            <a:off x="6052101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62B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0" name="Arrow: Chevron 8">
            <a:extLst>
              <a:ext uri="{FF2B5EF4-FFF2-40B4-BE49-F238E27FC236}">
                <a16:creationId xmlns:a16="http://schemas.microsoft.com/office/drawing/2014/main" id="{51C32955-8989-9443-B891-D6D7015BCAEC}"/>
              </a:ext>
            </a:extLst>
          </p:cNvPr>
          <p:cNvSpPr/>
          <p:nvPr/>
        </p:nvSpPr>
        <p:spPr>
          <a:xfrm>
            <a:off x="8204202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8A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01320-D689-9449-8542-5A65B4070BA0}"/>
              </a:ext>
            </a:extLst>
          </p:cNvPr>
          <p:cNvSpPr txBox="1"/>
          <p:nvPr/>
        </p:nvSpPr>
        <p:spPr>
          <a:xfrm>
            <a:off x="6815827" y="207242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A6902-182D-7E4C-95AD-0C34DB5F008B}"/>
              </a:ext>
            </a:extLst>
          </p:cNvPr>
          <p:cNvSpPr txBox="1"/>
          <p:nvPr/>
        </p:nvSpPr>
        <p:spPr>
          <a:xfrm>
            <a:off x="4619083" y="207242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BA02B-D816-0640-880B-5071A7D5663B}"/>
              </a:ext>
            </a:extLst>
          </p:cNvPr>
          <p:cNvSpPr txBox="1"/>
          <p:nvPr/>
        </p:nvSpPr>
        <p:spPr>
          <a:xfrm>
            <a:off x="9075571" y="207242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88DC4-45EE-2145-BB86-8AE39F6C6C70}"/>
              </a:ext>
            </a:extLst>
          </p:cNvPr>
          <p:cNvSpPr txBox="1"/>
          <p:nvPr/>
        </p:nvSpPr>
        <p:spPr>
          <a:xfrm>
            <a:off x="4039151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BA6C1D-7AA4-1D41-A67B-2B4A6E05B5C7}"/>
              </a:ext>
            </a:extLst>
          </p:cNvPr>
          <p:cNvSpPr/>
          <p:nvPr/>
        </p:nvSpPr>
        <p:spPr>
          <a:xfrm>
            <a:off x="1747901" y="2674521"/>
            <a:ext cx="2061044" cy="35137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Chevron 40">
            <a:extLst>
              <a:ext uri="{FF2B5EF4-FFF2-40B4-BE49-F238E27FC236}">
                <a16:creationId xmlns:a16="http://schemas.microsoft.com/office/drawing/2014/main" id="{F29FB8B1-51BD-E24A-A06D-5B9D77BB0379}"/>
              </a:ext>
            </a:extLst>
          </p:cNvPr>
          <p:cNvSpPr/>
          <p:nvPr/>
        </p:nvSpPr>
        <p:spPr>
          <a:xfrm>
            <a:off x="6052101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22AC41-D5F8-0B49-87DB-391293B8BBA2}"/>
              </a:ext>
            </a:extLst>
          </p:cNvPr>
          <p:cNvSpPr txBox="1"/>
          <p:nvPr/>
        </p:nvSpPr>
        <p:spPr>
          <a:xfrm>
            <a:off x="6214337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0.52</a:t>
            </a:r>
          </a:p>
        </p:txBody>
      </p:sp>
      <p:sp>
        <p:nvSpPr>
          <p:cNvPr id="18" name="Arrow: Chevron 42">
            <a:extLst>
              <a:ext uri="{FF2B5EF4-FFF2-40B4-BE49-F238E27FC236}">
                <a16:creationId xmlns:a16="http://schemas.microsoft.com/office/drawing/2014/main" id="{AD701C97-43CC-5D43-B232-AC145A96CED1}"/>
              </a:ext>
            </a:extLst>
          </p:cNvPr>
          <p:cNvSpPr/>
          <p:nvPr/>
        </p:nvSpPr>
        <p:spPr>
          <a:xfrm>
            <a:off x="8204055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E0B26-6985-194E-9628-91F23D82D971}"/>
              </a:ext>
            </a:extLst>
          </p:cNvPr>
          <p:cNvSpPr txBox="1"/>
          <p:nvPr/>
        </p:nvSpPr>
        <p:spPr>
          <a:xfrm>
            <a:off x="8464109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0.09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0A43C-7EC3-2B41-9AB0-3DD387B8CD2E}"/>
              </a:ext>
            </a:extLst>
          </p:cNvPr>
          <p:cNvSpPr txBox="1"/>
          <p:nvPr/>
        </p:nvSpPr>
        <p:spPr>
          <a:xfrm>
            <a:off x="2453357" y="2072426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Sampling</a:t>
            </a:r>
          </a:p>
        </p:txBody>
      </p:sp>
      <p:sp>
        <p:nvSpPr>
          <p:cNvPr id="21" name="Arrow: Pentagon 45">
            <a:extLst>
              <a:ext uri="{FF2B5EF4-FFF2-40B4-BE49-F238E27FC236}">
                <a16:creationId xmlns:a16="http://schemas.microsoft.com/office/drawing/2014/main" id="{A66CF1EB-2F26-8541-8450-64AADAA22E5E}"/>
              </a:ext>
            </a:extLst>
          </p:cNvPr>
          <p:cNvSpPr/>
          <p:nvPr/>
        </p:nvSpPr>
        <p:spPr>
          <a:xfrm>
            <a:off x="3900000" y="3568593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16A827-2C1E-9448-AA7F-F9C80BD3D1D4}"/>
              </a:ext>
            </a:extLst>
          </p:cNvPr>
          <p:cNvSpPr txBox="1"/>
          <p:nvPr/>
        </p:nvSpPr>
        <p:spPr>
          <a:xfrm>
            <a:off x="4039151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0.84</a:t>
            </a:r>
          </a:p>
        </p:txBody>
      </p:sp>
      <p:sp>
        <p:nvSpPr>
          <p:cNvPr id="23" name="Arrow: Chevron 47">
            <a:extLst>
              <a:ext uri="{FF2B5EF4-FFF2-40B4-BE49-F238E27FC236}">
                <a16:creationId xmlns:a16="http://schemas.microsoft.com/office/drawing/2014/main" id="{8F4CF434-FB66-4E43-B94D-F3EC286029B8}"/>
              </a:ext>
            </a:extLst>
          </p:cNvPr>
          <p:cNvSpPr/>
          <p:nvPr/>
        </p:nvSpPr>
        <p:spPr>
          <a:xfrm>
            <a:off x="6052101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43F87A-FA65-DF4D-B27E-465A3BCA7685}"/>
              </a:ext>
            </a:extLst>
          </p:cNvPr>
          <p:cNvSpPr txBox="1"/>
          <p:nvPr/>
        </p:nvSpPr>
        <p:spPr>
          <a:xfrm>
            <a:off x="6214337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0.30</a:t>
            </a:r>
          </a:p>
        </p:txBody>
      </p:sp>
      <p:sp>
        <p:nvSpPr>
          <p:cNvPr id="25" name="Arrow: Chevron 49">
            <a:extLst>
              <a:ext uri="{FF2B5EF4-FFF2-40B4-BE49-F238E27FC236}">
                <a16:creationId xmlns:a16="http://schemas.microsoft.com/office/drawing/2014/main" id="{4EC2D7A5-E2DA-AD46-93E5-E1ACC45D0DA7}"/>
              </a:ext>
            </a:extLst>
          </p:cNvPr>
          <p:cNvSpPr/>
          <p:nvPr/>
        </p:nvSpPr>
        <p:spPr>
          <a:xfrm>
            <a:off x="8204055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5B737C-C2C4-964A-899E-A7739FF16571}"/>
              </a:ext>
            </a:extLst>
          </p:cNvPr>
          <p:cNvSpPr txBox="1"/>
          <p:nvPr/>
        </p:nvSpPr>
        <p:spPr>
          <a:xfrm>
            <a:off x="8464109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0.66</a:t>
            </a:r>
          </a:p>
        </p:txBody>
      </p:sp>
      <p:sp>
        <p:nvSpPr>
          <p:cNvPr id="27" name="Arrow: Pentagon 51">
            <a:extLst>
              <a:ext uri="{FF2B5EF4-FFF2-40B4-BE49-F238E27FC236}">
                <a16:creationId xmlns:a16="http://schemas.microsoft.com/office/drawing/2014/main" id="{62075388-4FE1-AB4A-B284-E9F9D04164EF}"/>
              </a:ext>
            </a:extLst>
          </p:cNvPr>
          <p:cNvSpPr/>
          <p:nvPr/>
        </p:nvSpPr>
        <p:spPr>
          <a:xfrm>
            <a:off x="3900000" y="447898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339812-155A-AB49-B804-2212BC88BAD5}"/>
              </a:ext>
            </a:extLst>
          </p:cNvPr>
          <p:cNvSpPr txBox="1"/>
          <p:nvPr/>
        </p:nvSpPr>
        <p:spPr>
          <a:xfrm>
            <a:off x="4039151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0.75</a:t>
            </a:r>
          </a:p>
        </p:txBody>
      </p:sp>
      <p:sp>
        <p:nvSpPr>
          <p:cNvPr id="29" name="Arrow: Chevron 53">
            <a:extLst>
              <a:ext uri="{FF2B5EF4-FFF2-40B4-BE49-F238E27FC236}">
                <a16:creationId xmlns:a16="http://schemas.microsoft.com/office/drawing/2014/main" id="{690C0453-4A60-1447-8D4A-423A21724CD4}"/>
              </a:ext>
            </a:extLst>
          </p:cNvPr>
          <p:cNvSpPr/>
          <p:nvPr/>
        </p:nvSpPr>
        <p:spPr>
          <a:xfrm>
            <a:off x="6052101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16B3B8-AC25-2746-9048-072B96F20DE2}"/>
              </a:ext>
            </a:extLst>
          </p:cNvPr>
          <p:cNvSpPr txBox="1"/>
          <p:nvPr/>
        </p:nvSpPr>
        <p:spPr>
          <a:xfrm>
            <a:off x="6214337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0.23</a:t>
            </a:r>
          </a:p>
        </p:txBody>
      </p:sp>
      <p:sp>
        <p:nvSpPr>
          <p:cNvPr id="31" name="Arrow: Chevron 55">
            <a:extLst>
              <a:ext uri="{FF2B5EF4-FFF2-40B4-BE49-F238E27FC236}">
                <a16:creationId xmlns:a16="http://schemas.microsoft.com/office/drawing/2014/main" id="{C9E28E03-0E62-8442-AAF4-D639CECEFDCA}"/>
              </a:ext>
            </a:extLst>
          </p:cNvPr>
          <p:cNvSpPr/>
          <p:nvPr/>
        </p:nvSpPr>
        <p:spPr>
          <a:xfrm>
            <a:off x="8204055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C68245-6B1D-5A4B-8ACF-DDAC2C32690A}"/>
              </a:ext>
            </a:extLst>
          </p:cNvPr>
          <p:cNvSpPr txBox="1"/>
          <p:nvPr/>
        </p:nvSpPr>
        <p:spPr>
          <a:xfrm>
            <a:off x="8464109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0.83</a:t>
            </a:r>
          </a:p>
        </p:txBody>
      </p:sp>
      <p:sp>
        <p:nvSpPr>
          <p:cNvPr id="33" name="Arrow: Pentagon 63">
            <a:extLst>
              <a:ext uri="{FF2B5EF4-FFF2-40B4-BE49-F238E27FC236}">
                <a16:creationId xmlns:a16="http://schemas.microsoft.com/office/drawing/2014/main" id="{E16678F8-9652-3B47-84D7-B23B4F473D99}"/>
              </a:ext>
            </a:extLst>
          </p:cNvPr>
          <p:cNvSpPr/>
          <p:nvPr/>
        </p:nvSpPr>
        <p:spPr>
          <a:xfrm>
            <a:off x="3900000" y="538132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19B4BD-F6F7-D844-907D-F006455C2F74}"/>
              </a:ext>
            </a:extLst>
          </p:cNvPr>
          <p:cNvSpPr txBox="1"/>
          <p:nvPr/>
        </p:nvSpPr>
        <p:spPr>
          <a:xfrm>
            <a:off x="4039151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0.84</a:t>
            </a:r>
          </a:p>
        </p:txBody>
      </p:sp>
      <p:sp>
        <p:nvSpPr>
          <p:cNvPr id="35" name="Arrow: Chevron 65">
            <a:extLst>
              <a:ext uri="{FF2B5EF4-FFF2-40B4-BE49-F238E27FC236}">
                <a16:creationId xmlns:a16="http://schemas.microsoft.com/office/drawing/2014/main" id="{FC9FB0FD-5778-1E47-833F-ACEB6B52E1FA}"/>
              </a:ext>
            </a:extLst>
          </p:cNvPr>
          <p:cNvSpPr/>
          <p:nvPr/>
        </p:nvSpPr>
        <p:spPr>
          <a:xfrm>
            <a:off x="6052101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343991-3492-824B-829E-96C5DB9B1C69}"/>
              </a:ext>
            </a:extLst>
          </p:cNvPr>
          <p:cNvSpPr txBox="1"/>
          <p:nvPr/>
        </p:nvSpPr>
        <p:spPr>
          <a:xfrm>
            <a:off x="6214337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0.26</a:t>
            </a:r>
          </a:p>
        </p:txBody>
      </p:sp>
      <p:sp>
        <p:nvSpPr>
          <p:cNvPr id="37" name="Arrow: Chevron 67">
            <a:extLst>
              <a:ext uri="{FF2B5EF4-FFF2-40B4-BE49-F238E27FC236}">
                <a16:creationId xmlns:a16="http://schemas.microsoft.com/office/drawing/2014/main" id="{19ECB8F3-B185-D643-B009-47474FFCEA1F}"/>
              </a:ext>
            </a:extLst>
          </p:cNvPr>
          <p:cNvSpPr/>
          <p:nvPr/>
        </p:nvSpPr>
        <p:spPr>
          <a:xfrm>
            <a:off x="8204055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F297ED-6335-CB40-A281-843B68DA1F72}"/>
              </a:ext>
            </a:extLst>
          </p:cNvPr>
          <p:cNvSpPr txBox="1"/>
          <p:nvPr/>
        </p:nvSpPr>
        <p:spPr>
          <a:xfrm>
            <a:off x="8464109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0.46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EDFE6-75EF-F74E-A937-A142525CFB8D}"/>
              </a:ext>
            </a:extLst>
          </p:cNvPr>
          <p:cNvSpPr txBox="1"/>
          <p:nvPr/>
        </p:nvSpPr>
        <p:spPr>
          <a:xfrm>
            <a:off x="1909844" y="2868966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Unsampled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9DDA2E-9764-B647-A297-831B86B499BB}"/>
              </a:ext>
            </a:extLst>
          </p:cNvPr>
          <p:cNvSpPr txBox="1"/>
          <p:nvPr/>
        </p:nvSpPr>
        <p:spPr>
          <a:xfrm>
            <a:off x="1909843" y="379995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Undersampled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7709C7-49FE-AA4B-A095-CB3358243EB3}"/>
              </a:ext>
            </a:extLst>
          </p:cNvPr>
          <p:cNvSpPr txBox="1"/>
          <p:nvPr/>
        </p:nvSpPr>
        <p:spPr>
          <a:xfrm>
            <a:off x="1916087" y="468212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2B660-E3D5-834D-9798-1E42C20265D3}"/>
              </a:ext>
            </a:extLst>
          </p:cNvPr>
          <p:cNvSpPr txBox="1"/>
          <p:nvPr/>
        </p:nvSpPr>
        <p:spPr>
          <a:xfrm>
            <a:off x="1904854" y="5577382"/>
            <a:ext cx="1995146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 (SMOTE)</a:t>
            </a:r>
          </a:p>
        </p:txBody>
      </p:sp>
    </p:spTree>
    <p:extLst>
      <p:ext uri="{BB962C8B-B14F-4D97-AF65-F5344CB8AC3E}">
        <p14:creationId xmlns:p14="http://schemas.microsoft.com/office/powerpoint/2010/main" val="338347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DCAC-E5E6-BD4D-86EA-8F2678D0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24F2-5378-4E40-A635-E3C297ED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6" name="Arrow: Pentagon 37">
            <a:extLst>
              <a:ext uri="{FF2B5EF4-FFF2-40B4-BE49-F238E27FC236}">
                <a16:creationId xmlns:a16="http://schemas.microsoft.com/office/drawing/2014/main" id="{820F9388-3E49-D84E-9C94-A081945D1A86}"/>
              </a:ext>
            </a:extLst>
          </p:cNvPr>
          <p:cNvSpPr/>
          <p:nvPr/>
        </p:nvSpPr>
        <p:spPr>
          <a:xfrm>
            <a:off x="1747899" y="1858730"/>
            <a:ext cx="2196000" cy="735169"/>
          </a:xfrm>
          <a:prstGeom prst="homePlate">
            <a:avLst>
              <a:gd name="adj" fmla="val 18211"/>
            </a:avLst>
          </a:prstGeom>
          <a:solidFill>
            <a:srgbClr val="3D9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Arrow: Pentagon 3">
            <a:extLst>
              <a:ext uri="{FF2B5EF4-FFF2-40B4-BE49-F238E27FC236}">
                <a16:creationId xmlns:a16="http://schemas.microsoft.com/office/drawing/2014/main" id="{608E0687-226F-ED4B-A04C-2686F26D632B}"/>
              </a:ext>
            </a:extLst>
          </p:cNvPr>
          <p:cNvSpPr/>
          <p:nvPr/>
        </p:nvSpPr>
        <p:spPr>
          <a:xfrm>
            <a:off x="3900000" y="2674521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Chevron 4">
            <a:extLst>
              <a:ext uri="{FF2B5EF4-FFF2-40B4-BE49-F238E27FC236}">
                <a16:creationId xmlns:a16="http://schemas.microsoft.com/office/drawing/2014/main" id="{E2A6F455-051E-834D-8668-91D9310DC3D6}"/>
              </a:ext>
            </a:extLst>
          </p:cNvPr>
          <p:cNvSpPr/>
          <p:nvPr/>
        </p:nvSpPr>
        <p:spPr>
          <a:xfrm>
            <a:off x="3900000" y="1858730"/>
            <a:ext cx="2196000" cy="735169"/>
          </a:xfrm>
          <a:prstGeom prst="chevron">
            <a:avLst>
              <a:gd name="adj" fmla="val 16661"/>
            </a:avLst>
          </a:prstGeom>
          <a:solidFill>
            <a:srgbClr val="46A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9" name="Arrow: Chevron 6">
            <a:extLst>
              <a:ext uri="{FF2B5EF4-FFF2-40B4-BE49-F238E27FC236}">
                <a16:creationId xmlns:a16="http://schemas.microsoft.com/office/drawing/2014/main" id="{F7077D18-4C7C-B741-BB78-161861A7699D}"/>
              </a:ext>
            </a:extLst>
          </p:cNvPr>
          <p:cNvSpPr/>
          <p:nvPr/>
        </p:nvSpPr>
        <p:spPr>
          <a:xfrm>
            <a:off x="6052101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62B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0" name="Arrow: Chevron 8">
            <a:extLst>
              <a:ext uri="{FF2B5EF4-FFF2-40B4-BE49-F238E27FC236}">
                <a16:creationId xmlns:a16="http://schemas.microsoft.com/office/drawing/2014/main" id="{D90F14C0-4C6F-8A48-BE84-BE1DAE958AEE}"/>
              </a:ext>
            </a:extLst>
          </p:cNvPr>
          <p:cNvSpPr/>
          <p:nvPr/>
        </p:nvSpPr>
        <p:spPr>
          <a:xfrm>
            <a:off x="8204202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8A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395EF-911D-E747-B645-81D525E0A71E}"/>
              </a:ext>
            </a:extLst>
          </p:cNvPr>
          <p:cNvSpPr txBox="1"/>
          <p:nvPr/>
        </p:nvSpPr>
        <p:spPr>
          <a:xfrm>
            <a:off x="6815827" y="207242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82FD8-6102-4843-962F-CF69B65E8927}"/>
              </a:ext>
            </a:extLst>
          </p:cNvPr>
          <p:cNvSpPr txBox="1"/>
          <p:nvPr/>
        </p:nvSpPr>
        <p:spPr>
          <a:xfrm>
            <a:off x="4619083" y="207242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AE02E-F79A-664B-9CDB-4D4D03C95C72}"/>
              </a:ext>
            </a:extLst>
          </p:cNvPr>
          <p:cNvSpPr txBox="1"/>
          <p:nvPr/>
        </p:nvSpPr>
        <p:spPr>
          <a:xfrm>
            <a:off x="9075571" y="207242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B9467-DB68-2B4B-B0AD-50F2337A077D}"/>
              </a:ext>
            </a:extLst>
          </p:cNvPr>
          <p:cNvSpPr txBox="1"/>
          <p:nvPr/>
        </p:nvSpPr>
        <p:spPr>
          <a:xfrm>
            <a:off x="4039151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1EA825-6D54-274F-BC21-1B537FFE74D5}"/>
              </a:ext>
            </a:extLst>
          </p:cNvPr>
          <p:cNvSpPr/>
          <p:nvPr/>
        </p:nvSpPr>
        <p:spPr>
          <a:xfrm>
            <a:off x="1747901" y="2674521"/>
            <a:ext cx="2061044" cy="35137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Chevron 40">
            <a:extLst>
              <a:ext uri="{FF2B5EF4-FFF2-40B4-BE49-F238E27FC236}">
                <a16:creationId xmlns:a16="http://schemas.microsoft.com/office/drawing/2014/main" id="{E2C94739-EEF6-9E47-8A48-767FA591223D}"/>
              </a:ext>
            </a:extLst>
          </p:cNvPr>
          <p:cNvSpPr/>
          <p:nvPr/>
        </p:nvSpPr>
        <p:spPr>
          <a:xfrm>
            <a:off x="6052101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3C2EB0-E3E9-A545-AD3A-62D7C89DF4CF}"/>
              </a:ext>
            </a:extLst>
          </p:cNvPr>
          <p:cNvSpPr txBox="1"/>
          <p:nvPr/>
        </p:nvSpPr>
        <p:spPr>
          <a:xfrm>
            <a:off x="6214337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0.27</a:t>
            </a:r>
          </a:p>
        </p:txBody>
      </p:sp>
      <p:sp>
        <p:nvSpPr>
          <p:cNvPr id="18" name="Arrow: Chevron 42">
            <a:extLst>
              <a:ext uri="{FF2B5EF4-FFF2-40B4-BE49-F238E27FC236}">
                <a16:creationId xmlns:a16="http://schemas.microsoft.com/office/drawing/2014/main" id="{3974C7DD-7E60-1345-9074-68370B1B2FA8}"/>
              </a:ext>
            </a:extLst>
          </p:cNvPr>
          <p:cNvSpPr/>
          <p:nvPr/>
        </p:nvSpPr>
        <p:spPr>
          <a:xfrm>
            <a:off x="8204055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1DDABF-F4C3-6449-B26F-20C44E5D5526}"/>
              </a:ext>
            </a:extLst>
          </p:cNvPr>
          <p:cNvSpPr txBox="1"/>
          <p:nvPr/>
        </p:nvSpPr>
        <p:spPr>
          <a:xfrm>
            <a:off x="8464109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0.46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55AF8E-6078-6C40-8147-7E8102E8D28E}"/>
              </a:ext>
            </a:extLst>
          </p:cNvPr>
          <p:cNvSpPr txBox="1"/>
          <p:nvPr/>
        </p:nvSpPr>
        <p:spPr>
          <a:xfrm>
            <a:off x="2453357" y="2072426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Sampling</a:t>
            </a:r>
          </a:p>
        </p:txBody>
      </p:sp>
      <p:sp>
        <p:nvSpPr>
          <p:cNvPr id="21" name="Arrow: Pentagon 45">
            <a:extLst>
              <a:ext uri="{FF2B5EF4-FFF2-40B4-BE49-F238E27FC236}">
                <a16:creationId xmlns:a16="http://schemas.microsoft.com/office/drawing/2014/main" id="{C5C2D1A6-36A0-FB48-A5F5-9FB936E4C168}"/>
              </a:ext>
            </a:extLst>
          </p:cNvPr>
          <p:cNvSpPr/>
          <p:nvPr/>
        </p:nvSpPr>
        <p:spPr>
          <a:xfrm>
            <a:off x="3900000" y="3568593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6C4CC-7B35-FC41-B172-B6185A735D3B}"/>
              </a:ext>
            </a:extLst>
          </p:cNvPr>
          <p:cNvSpPr txBox="1"/>
          <p:nvPr/>
        </p:nvSpPr>
        <p:spPr>
          <a:xfrm>
            <a:off x="4039151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0.81</a:t>
            </a:r>
          </a:p>
        </p:txBody>
      </p:sp>
      <p:sp>
        <p:nvSpPr>
          <p:cNvPr id="23" name="Arrow: Chevron 47">
            <a:extLst>
              <a:ext uri="{FF2B5EF4-FFF2-40B4-BE49-F238E27FC236}">
                <a16:creationId xmlns:a16="http://schemas.microsoft.com/office/drawing/2014/main" id="{3C131485-1439-DD4B-B8D1-8100FD8013BC}"/>
              </a:ext>
            </a:extLst>
          </p:cNvPr>
          <p:cNvSpPr/>
          <p:nvPr/>
        </p:nvSpPr>
        <p:spPr>
          <a:xfrm>
            <a:off x="6052101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EDE23E-97BD-9A44-9E21-109780F8D702}"/>
              </a:ext>
            </a:extLst>
          </p:cNvPr>
          <p:cNvSpPr txBox="1"/>
          <p:nvPr/>
        </p:nvSpPr>
        <p:spPr>
          <a:xfrm>
            <a:off x="6214337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0.24</a:t>
            </a:r>
          </a:p>
        </p:txBody>
      </p:sp>
      <p:sp>
        <p:nvSpPr>
          <p:cNvPr id="25" name="Arrow: Chevron 49">
            <a:extLst>
              <a:ext uri="{FF2B5EF4-FFF2-40B4-BE49-F238E27FC236}">
                <a16:creationId xmlns:a16="http://schemas.microsoft.com/office/drawing/2014/main" id="{6295C225-A21E-FC48-9C19-52A5DDF9A0E2}"/>
              </a:ext>
            </a:extLst>
          </p:cNvPr>
          <p:cNvSpPr/>
          <p:nvPr/>
        </p:nvSpPr>
        <p:spPr>
          <a:xfrm>
            <a:off x="8204055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166262-495A-804B-91EB-2A54F5D418C2}"/>
              </a:ext>
            </a:extLst>
          </p:cNvPr>
          <p:cNvSpPr txBox="1"/>
          <p:nvPr/>
        </p:nvSpPr>
        <p:spPr>
          <a:xfrm>
            <a:off x="8464109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0.54</a:t>
            </a:r>
          </a:p>
        </p:txBody>
      </p:sp>
      <p:sp>
        <p:nvSpPr>
          <p:cNvPr id="27" name="Arrow: Pentagon 51">
            <a:extLst>
              <a:ext uri="{FF2B5EF4-FFF2-40B4-BE49-F238E27FC236}">
                <a16:creationId xmlns:a16="http://schemas.microsoft.com/office/drawing/2014/main" id="{F96DF3FA-DA72-5347-A3F2-43C3B2FF4A98}"/>
              </a:ext>
            </a:extLst>
          </p:cNvPr>
          <p:cNvSpPr/>
          <p:nvPr/>
        </p:nvSpPr>
        <p:spPr>
          <a:xfrm>
            <a:off x="3900000" y="447898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4D177C-68C3-0A4F-B8B4-93AC4158D497}"/>
              </a:ext>
            </a:extLst>
          </p:cNvPr>
          <p:cNvSpPr txBox="1"/>
          <p:nvPr/>
        </p:nvSpPr>
        <p:spPr>
          <a:xfrm>
            <a:off x="4039151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0.79</a:t>
            </a:r>
          </a:p>
        </p:txBody>
      </p:sp>
      <p:sp>
        <p:nvSpPr>
          <p:cNvPr id="29" name="Arrow: Chevron 53">
            <a:extLst>
              <a:ext uri="{FF2B5EF4-FFF2-40B4-BE49-F238E27FC236}">
                <a16:creationId xmlns:a16="http://schemas.microsoft.com/office/drawing/2014/main" id="{0BF80F9F-3A53-A649-9EED-E42DE4DAD4E7}"/>
              </a:ext>
            </a:extLst>
          </p:cNvPr>
          <p:cNvSpPr/>
          <p:nvPr/>
        </p:nvSpPr>
        <p:spPr>
          <a:xfrm>
            <a:off x="6052101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9474A0-4C96-F94D-8FF6-93665FB1A753}"/>
              </a:ext>
            </a:extLst>
          </p:cNvPr>
          <p:cNvSpPr txBox="1"/>
          <p:nvPr/>
        </p:nvSpPr>
        <p:spPr>
          <a:xfrm>
            <a:off x="6214337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0.23</a:t>
            </a:r>
          </a:p>
        </p:txBody>
      </p:sp>
      <p:sp>
        <p:nvSpPr>
          <p:cNvPr id="31" name="Arrow: Chevron 55">
            <a:extLst>
              <a:ext uri="{FF2B5EF4-FFF2-40B4-BE49-F238E27FC236}">
                <a16:creationId xmlns:a16="http://schemas.microsoft.com/office/drawing/2014/main" id="{F3900CAE-E2DE-0A4C-98A0-51C470E4F424}"/>
              </a:ext>
            </a:extLst>
          </p:cNvPr>
          <p:cNvSpPr/>
          <p:nvPr/>
        </p:nvSpPr>
        <p:spPr>
          <a:xfrm>
            <a:off x="8204055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640A1D-8652-794B-8393-59B66C30451B}"/>
              </a:ext>
            </a:extLst>
          </p:cNvPr>
          <p:cNvSpPr txBox="1"/>
          <p:nvPr/>
        </p:nvSpPr>
        <p:spPr>
          <a:xfrm>
            <a:off x="8464109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0.59</a:t>
            </a:r>
          </a:p>
        </p:txBody>
      </p:sp>
      <p:sp>
        <p:nvSpPr>
          <p:cNvPr id="33" name="Arrow: Pentagon 63">
            <a:extLst>
              <a:ext uri="{FF2B5EF4-FFF2-40B4-BE49-F238E27FC236}">
                <a16:creationId xmlns:a16="http://schemas.microsoft.com/office/drawing/2014/main" id="{F78BCFEB-BE43-924E-B402-A996C18F648C}"/>
              </a:ext>
            </a:extLst>
          </p:cNvPr>
          <p:cNvSpPr/>
          <p:nvPr/>
        </p:nvSpPr>
        <p:spPr>
          <a:xfrm>
            <a:off x="3900000" y="538132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6837E7-477A-AE4E-9836-19C2A5F7AC19}"/>
              </a:ext>
            </a:extLst>
          </p:cNvPr>
          <p:cNvSpPr txBox="1"/>
          <p:nvPr/>
        </p:nvSpPr>
        <p:spPr>
          <a:xfrm>
            <a:off x="4039151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0.71</a:t>
            </a:r>
          </a:p>
        </p:txBody>
      </p:sp>
      <p:sp>
        <p:nvSpPr>
          <p:cNvPr id="35" name="Arrow: Chevron 65">
            <a:extLst>
              <a:ext uri="{FF2B5EF4-FFF2-40B4-BE49-F238E27FC236}">
                <a16:creationId xmlns:a16="http://schemas.microsoft.com/office/drawing/2014/main" id="{312F0336-B39A-FA40-B3E8-E01E61F3C668}"/>
              </a:ext>
            </a:extLst>
          </p:cNvPr>
          <p:cNvSpPr/>
          <p:nvPr/>
        </p:nvSpPr>
        <p:spPr>
          <a:xfrm>
            <a:off x="6052101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8C8E51-CE06-F64A-A110-270674ADDBD1}"/>
              </a:ext>
            </a:extLst>
          </p:cNvPr>
          <p:cNvSpPr txBox="1"/>
          <p:nvPr/>
        </p:nvSpPr>
        <p:spPr>
          <a:xfrm>
            <a:off x="6214337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0.19</a:t>
            </a:r>
          </a:p>
        </p:txBody>
      </p:sp>
      <p:sp>
        <p:nvSpPr>
          <p:cNvPr id="37" name="Arrow: Chevron 67">
            <a:extLst>
              <a:ext uri="{FF2B5EF4-FFF2-40B4-BE49-F238E27FC236}">
                <a16:creationId xmlns:a16="http://schemas.microsoft.com/office/drawing/2014/main" id="{19595904-F75A-2E4E-881F-BA38784832C9}"/>
              </a:ext>
            </a:extLst>
          </p:cNvPr>
          <p:cNvSpPr/>
          <p:nvPr/>
        </p:nvSpPr>
        <p:spPr>
          <a:xfrm>
            <a:off x="8204055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93D1F0-361B-C74C-AC6F-4756011076D9}"/>
              </a:ext>
            </a:extLst>
          </p:cNvPr>
          <p:cNvSpPr txBox="1"/>
          <p:nvPr/>
        </p:nvSpPr>
        <p:spPr>
          <a:xfrm>
            <a:off x="8464109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0.71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98BC01-7012-704E-ABC0-F81E70177D1E}"/>
              </a:ext>
            </a:extLst>
          </p:cNvPr>
          <p:cNvSpPr txBox="1"/>
          <p:nvPr/>
        </p:nvSpPr>
        <p:spPr>
          <a:xfrm>
            <a:off x="1909844" y="2868966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Unsampled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7FEED-9C4E-F740-A11F-A250EB1748A7}"/>
              </a:ext>
            </a:extLst>
          </p:cNvPr>
          <p:cNvSpPr txBox="1"/>
          <p:nvPr/>
        </p:nvSpPr>
        <p:spPr>
          <a:xfrm>
            <a:off x="1909843" y="379995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Undersampled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7D7DE1-BC6C-2944-B78E-AFA52C70ACA5}"/>
              </a:ext>
            </a:extLst>
          </p:cNvPr>
          <p:cNvSpPr txBox="1"/>
          <p:nvPr/>
        </p:nvSpPr>
        <p:spPr>
          <a:xfrm>
            <a:off x="1916087" y="468212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F1D38B-A6B2-F54F-845D-F76C2B27B14C}"/>
              </a:ext>
            </a:extLst>
          </p:cNvPr>
          <p:cNvSpPr txBox="1"/>
          <p:nvPr/>
        </p:nvSpPr>
        <p:spPr>
          <a:xfrm>
            <a:off x="1904854" y="5577382"/>
            <a:ext cx="1995146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 (SMOTE)</a:t>
            </a:r>
          </a:p>
        </p:txBody>
      </p:sp>
    </p:spTree>
    <p:extLst>
      <p:ext uri="{BB962C8B-B14F-4D97-AF65-F5344CB8AC3E}">
        <p14:creationId xmlns:p14="http://schemas.microsoft.com/office/powerpoint/2010/main" val="3798996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0917-32C1-FC45-ACB7-1F731E23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6447A-4BDD-A946-B8DF-1FB93564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6" name="Arrow: Pentagon 37">
            <a:extLst>
              <a:ext uri="{FF2B5EF4-FFF2-40B4-BE49-F238E27FC236}">
                <a16:creationId xmlns:a16="http://schemas.microsoft.com/office/drawing/2014/main" id="{22FB0D61-8FF9-7F41-902C-455B6B6BA01C}"/>
              </a:ext>
            </a:extLst>
          </p:cNvPr>
          <p:cNvSpPr/>
          <p:nvPr/>
        </p:nvSpPr>
        <p:spPr>
          <a:xfrm>
            <a:off x="1747899" y="1858730"/>
            <a:ext cx="2196000" cy="735169"/>
          </a:xfrm>
          <a:prstGeom prst="homePlate">
            <a:avLst>
              <a:gd name="adj" fmla="val 18211"/>
            </a:avLst>
          </a:prstGeom>
          <a:solidFill>
            <a:srgbClr val="3D9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Arrow: Pentagon 3">
            <a:extLst>
              <a:ext uri="{FF2B5EF4-FFF2-40B4-BE49-F238E27FC236}">
                <a16:creationId xmlns:a16="http://schemas.microsoft.com/office/drawing/2014/main" id="{8DACC7CB-5CED-1C4B-8798-8DF33B308387}"/>
              </a:ext>
            </a:extLst>
          </p:cNvPr>
          <p:cNvSpPr/>
          <p:nvPr/>
        </p:nvSpPr>
        <p:spPr>
          <a:xfrm>
            <a:off x="3900000" y="2674521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Chevron 4">
            <a:extLst>
              <a:ext uri="{FF2B5EF4-FFF2-40B4-BE49-F238E27FC236}">
                <a16:creationId xmlns:a16="http://schemas.microsoft.com/office/drawing/2014/main" id="{1B7DE54B-7B1E-594F-BB53-441EF30B56E1}"/>
              </a:ext>
            </a:extLst>
          </p:cNvPr>
          <p:cNvSpPr/>
          <p:nvPr/>
        </p:nvSpPr>
        <p:spPr>
          <a:xfrm>
            <a:off x="3900000" y="1858730"/>
            <a:ext cx="2196000" cy="735169"/>
          </a:xfrm>
          <a:prstGeom prst="chevron">
            <a:avLst>
              <a:gd name="adj" fmla="val 16661"/>
            </a:avLst>
          </a:prstGeom>
          <a:solidFill>
            <a:srgbClr val="46A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9" name="Arrow: Chevron 6">
            <a:extLst>
              <a:ext uri="{FF2B5EF4-FFF2-40B4-BE49-F238E27FC236}">
                <a16:creationId xmlns:a16="http://schemas.microsoft.com/office/drawing/2014/main" id="{08278EFB-54C0-2948-8CAA-E9D48EAFDA75}"/>
              </a:ext>
            </a:extLst>
          </p:cNvPr>
          <p:cNvSpPr/>
          <p:nvPr/>
        </p:nvSpPr>
        <p:spPr>
          <a:xfrm>
            <a:off x="6052101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62B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0" name="Arrow: Chevron 8">
            <a:extLst>
              <a:ext uri="{FF2B5EF4-FFF2-40B4-BE49-F238E27FC236}">
                <a16:creationId xmlns:a16="http://schemas.microsoft.com/office/drawing/2014/main" id="{A8CC4631-A0DB-0849-A3C4-AC66A6C6D44C}"/>
              </a:ext>
            </a:extLst>
          </p:cNvPr>
          <p:cNvSpPr/>
          <p:nvPr/>
        </p:nvSpPr>
        <p:spPr>
          <a:xfrm>
            <a:off x="8204202" y="1858730"/>
            <a:ext cx="2196000" cy="735169"/>
          </a:xfrm>
          <a:prstGeom prst="chevron">
            <a:avLst>
              <a:gd name="adj" fmla="val 19226"/>
            </a:avLst>
          </a:prstGeom>
          <a:solidFill>
            <a:srgbClr val="8A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290B8-C1FD-7148-BE99-A9816ED62692}"/>
              </a:ext>
            </a:extLst>
          </p:cNvPr>
          <p:cNvSpPr txBox="1"/>
          <p:nvPr/>
        </p:nvSpPr>
        <p:spPr>
          <a:xfrm>
            <a:off x="6815827" y="207242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Precision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1D0BA-3BC5-FA4C-96E9-788F9BE4E6C9}"/>
              </a:ext>
            </a:extLst>
          </p:cNvPr>
          <p:cNvSpPr txBox="1"/>
          <p:nvPr/>
        </p:nvSpPr>
        <p:spPr>
          <a:xfrm>
            <a:off x="4619083" y="207242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D6914-9328-3C45-BF8F-77373AD6C6C8}"/>
              </a:ext>
            </a:extLst>
          </p:cNvPr>
          <p:cNvSpPr txBox="1"/>
          <p:nvPr/>
        </p:nvSpPr>
        <p:spPr>
          <a:xfrm>
            <a:off x="9075571" y="207242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94C0E-4A3B-DA4F-826A-DC2CF88BC896}"/>
              </a:ext>
            </a:extLst>
          </p:cNvPr>
          <p:cNvSpPr txBox="1"/>
          <p:nvPr/>
        </p:nvSpPr>
        <p:spPr>
          <a:xfrm>
            <a:off x="4039151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257461-75C9-F942-9B05-B1777B0280E0}"/>
              </a:ext>
            </a:extLst>
          </p:cNvPr>
          <p:cNvSpPr/>
          <p:nvPr/>
        </p:nvSpPr>
        <p:spPr>
          <a:xfrm>
            <a:off x="1747901" y="2674521"/>
            <a:ext cx="2061044" cy="35137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Chevron 40">
            <a:extLst>
              <a:ext uri="{FF2B5EF4-FFF2-40B4-BE49-F238E27FC236}">
                <a16:creationId xmlns:a16="http://schemas.microsoft.com/office/drawing/2014/main" id="{920CBB0B-8EB5-2C4C-89A5-C38E46F2C96E}"/>
              </a:ext>
            </a:extLst>
          </p:cNvPr>
          <p:cNvSpPr/>
          <p:nvPr/>
        </p:nvSpPr>
        <p:spPr>
          <a:xfrm>
            <a:off x="6052101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D39984-F624-A246-8CBD-14E67BA7EAA2}"/>
              </a:ext>
            </a:extLst>
          </p:cNvPr>
          <p:cNvSpPr txBox="1"/>
          <p:nvPr/>
        </p:nvSpPr>
        <p:spPr>
          <a:xfrm>
            <a:off x="6214337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0.36</a:t>
            </a:r>
          </a:p>
        </p:txBody>
      </p:sp>
      <p:sp>
        <p:nvSpPr>
          <p:cNvPr id="18" name="Arrow: Chevron 42">
            <a:extLst>
              <a:ext uri="{FF2B5EF4-FFF2-40B4-BE49-F238E27FC236}">
                <a16:creationId xmlns:a16="http://schemas.microsoft.com/office/drawing/2014/main" id="{287FEFEF-5013-864E-94BD-926772B75E73}"/>
              </a:ext>
            </a:extLst>
          </p:cNvPr>
          <p:cNvSpPr/>
          <p:nvPr/>
        </p:nvSpPr>
        <p:spPr>
          <a:xfrm>
            <a:off x="8204055" y="2674521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159C03-494C-F849-A98C-E0B2407905A8}"/>
              </a:ext>
            </a:extLst>
          </p:cNvPr>
          <p:cNvSpPr txBox="1"/>
          <p:nvPr/>
        </p:nvSpPr>
        <p:spPr>
          <a:xfrm>
            <a:off x="8464109" y="2777930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97D02-2D0E-724B-8147-816061AF45DC}"/>
              </a:ext>
            </a:extLst>
          </p:cNvPr>
          <p:cNvSpPr txBox="1"/>
          <p:nvPr/>
        </p:nvSpPr>
        <p:spPr>
          <a:xfrm>
            <a:off x="2453357" y="2072426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Sampling</a:t>
            </a:r>
          </a:p>
        </p:txBody>
      </p:sp>
      <p:sp>
        <p:nvSpPr>
          <p:cNvPr id="21" name="Arrow: Pentagon 45">
            <a:extLst>
              <a:ext uri="{FF2B5EF4-FFF2-40B4-BE49-F238E27FC236}">
                <a16:creationId xmlns:a16="http://schemas.microsoft.com/office/drawing/2014/main" id="{53C8C298-8FA0-114F-AF36-039A848048FE}"/>
              </a:ext>
            </a:extLst>
          </p:cNvPr>
          <p:cNvSpPr/>
          <p:nvPr/>
        </p:nvSpPr>
        <p:spPr>
          <a:xfrm>
            <a:off x="3900000" y="3568593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52CFC-F063-A444-BB22-BAE12AF67C39}"/>
              </a:ext>
            </a:extLst>
          </p:cNvPr>
          <p:cNvSpPr txBox="1"/>
          <p:nvPr/>
        </p:nvSpPr>
        <p:spPr>
          <a:xfrm>
            <a:off x="4039151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0.87</a:t>
            </a:r>
          </a:p>
        </p:txBody>
      </p:sp>
      <p:sp>
        <p:nvSpPr>
          <p:cNvPr id="23" name="Arrow: Chevron 47">
            <a:extLst>
              <a:ext uri="{FF2B5EF4-FFF2-40B4-BE49-F238E27FC236}">
                <a16:creationId xmlns:a16="http://schemas.microsoft.com/office/drawing/2014/main" id="{855F5816-3747-7144-9554-9F4B8D461608}"/>
              </a:ext>
            </a:extLst>
          </p:cNvPr>
          <p:cNvSpPr/>
          <p:nvPr/>
        </p:nvSpPr>
        <p:spPr>
          <a:xfrm>
            <a:off x="6052101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BF6111-12AD-D740-9FE4-D5EFB77844BC}"/>
              </a:ext>
            </a:extLst>
          </p:cNvPr>
          <p:cNvSpPr txBox="1"/>
          <p:nvPr/>
        </p:nvSpPr>
        <p:spPr>
          <a:xfrm>
            <a:off x="6214337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0.40</a:t>
            </a:r>
          </a:p>
        </p:txBody>
      </p:sp>
      <p:sp>
        <p:nvSpPr>
          <p:cNvPr id="25" name="Arrow: Chevron 49">
            <a:extLst>
              <a:ext uri="{FF2B5EF4-FFF2-40B4-BE49-F238E27FC236}">
                <a16:creationId xmlns:a16="http://schemas.microsoft.com/office/drawing/2014/main" id="{F840A6E8-AC2D-6242-97F9-8F7EB35B5471}"/>
              </a:ext>
            </a:extLst>
          </p:cNvPr>
          <p:cNvSpPr/>
          <p:nvPr/>
        </p:nvSpPr>
        <p:spPr>
          <a:xfrm>
            <a:off x="8204055" y="3568593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9A3860-DFEE-A741-BC4F-D22242A2E91D}"/>
              </a:ext>
            </a:extLst>
          </p:cNvPr>
          <p:cNvSpPr txBox="1"/>
          <p:nvPr/>
        </p:nvSpPr>
        <p:spPr>
          <a:xfrm>
            <a:off x="8464109" y="3672002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0.99</a:t>
            </a:r>
          </a:p>
        </p:txBody>
      </p:sp>
      <p:sp>
        <p:nvSpPr>
          <p:cNvPr id="27" name="Arrow: Pentagon 51">
            <a:extLst>
              <a:ext uri="{FF2B5EF4-FFF2-40B4-BE49-F238E27FC236}">
                <a16:creationId xmlns:a16="http://schemas.microsoft.com/office/drawing/2014/main" id="{7598D385-ED84-7A40-A254-C438AE1F3F6D}"/>
              </a:ext>
            </a:extLst>
          </p:cNvPr>
          <p:cNvSpPr/>
          <p:nvPr/>
        </p:nvSpPr>
        <p:spPr>
          <a:xfrm>
            <a:off x="3900000" y="447898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EC4FDC-67F8-1B4A-BE49-193F9592D566}"/>
              </a:ext>
            </a:extLst>
          </p:cNvPr>
          <p:cNvSpPr txBox="1"/>
          <p:nvPr/>
        </p:nvSpPr>
        <p:spPr>
          <a:xfrm>
            <a:off x="4039151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0.99</a:t>
            </a:r>
          </a:p>
        </p:txBody>
      </p:sp>
      <p:sp>
        <p:nvSpPr>
          <p:cNvPr id="29" name="Arrow: Chevron 53">
            <a:extLst>
              <a:ext uri="{FF2B5EF4-FFF2-40B4-BE49-F238E27FC236}">
                <a16:creationId xmlns:a16="http://schemas.microsoft.com/office/drawing/2014/main" id="{0978D114-59F8-6D49-A2C7-95237F22F6F4}"/>
              </a:ext>
            </a:extLst>
          </p:cNvPr>
          <p:cNvSpPr/>
          <p:nvPr/>
        </p:nvSpPr>
        <p:spPr>
          <a:xfrm>
            <a:off x="6052101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25BC3-E757-784A-BFEC-160978EEBDEA}"/>
              </a:ext>
            </a:extLst>
          </p:cNvPr>
          <p:cNvSpPr txBox="1"/>
          <p:nvPr/>
        </p:nvSpPr>
        <p:spPr>
          <a:xfrm>
            <a:off x="6214337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0.93</a:t>
            </a:r>
          </a:p>
        </p:txBody>
      </p:sp>
      <p:sp>
        <p:nvSpPr>
          <p:cNvPr id="31" name="Arrow: Chevron 55">
            <a:extLst>
              <a:ext uri="{FF2B5EF4-FFF2-40B4-BE49-F238E27FC236}">
                <a16:creationId xmlns:a16="http://schemas.microsoft.com/office/drawing/2014/main" id="{DAB804BC-F5B0-7B41-BF68-7558AAC35ED3}"/>
              </a:ext>
            </a:extLst>
          </p:cNvPr>
          <p:cNvSpPr/>
          <p:nvPr/>
        </p:nvSpPr>
        <p:spPr>
          <a:xfrm>
            <a:off x="8204055" y="447898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B2A3C4-DBD2-814C-BFD5-B0EA75CA061B}"/>
              </a:ext>
            </a:extLst>
          </p:cNvPr>
          <p:cNvSpPr txBox="1"/>
          <p:nvPr/>
        </p:nvSpPr>
        <p:spPr>
          <a:xfrm>
            <a:off x="8464109" y="458239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0.99</a:t>
            </a:r>
          </a:p>
        </p:txBody>
      </p:sp>
      <p:sp>
        <p:nvSpPr>
          <p:cNvPr id="33" name="Arrow: Pentagon 63">
            <a:extLst>
              <a:ext uri="{FF2B5EF4-FFF2-40B4-BE49-F238E27FC236}">
                <a16:creationId xmlns:a16="http://schemas.microsoft.com/office/drawing/2014/main" id="{7EA5DAEA-3193-CF49-90F8-4DAB18844A11}"/>
              </a:ext>
            </a:extLst>
          </p:cNvPr>
          <p:cNvSpPr/>
          <p:nvPr/>
        </p:nvSpPr>
        <p:spPr>
          <a:xfrm>
            <a:off x="3900000" y="5381324"/>
            <a:ext cx="2223282" cy="806982"/>
          </a:xfrm>
          <a:prstGeom prst="homePlate">
            <a:avLst>
              <a:gd name="adj" fmla="val 21027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A3FBAC-6A4B-704A-B02A-EC0AC365D99C}"/>
              </a:ext>
            </a:extLst>
          </p:cNvPr>
          <p:cNvSpPr txBox="1"/>
          <p:nvPr/>
        </p:nvSpPr>
        <p:spPr>
          <a:xfrm>
            <a:off x="4039151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0.99</a:t>
            </a:r>
          </a:p>
        </p:txBody>
      </p:sp>
      <p:sp>
        <p:nvSpPr>
          <p:cNvPr id="35" name="Arrow: Chevron 65">
            <a:extLst>
              <a:ext uri="{FF2B5EF4-FFF2-40B4-BE49-F238E27FC236}">
                <a16:creationId xmlns:a16="http://schemas.microsoft.com/office/drawing/2014/main" id="{9B7D3CE2-4E84-6242-8FE7-2FE08C028579}"/>
              </a:ext>
            </a:extLst>
          </p:cNvPr>
          <p:cNvSpPr/>
          <p:nvPr/>
        </p:nvSpPr>
        <p:spPr>
          <a:xfrm>
            <a:off x="6052101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427CE5-3B1B-814F-9D58-6A836F999E5A}"/>
              </a:ext>
            </a:extLst>
          </p:cNvPr>
          <p:cNvSpPr txBox="1"/>
          <p:nvPr/>
        </p:nvSpPr>
        <p:spPr>
          <a:xfrm>
            <a:off x="6214337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0.96</a:t>
            </a:r>
          </a:p>
        </p:txBody>
      </p:sp>
      <p:sp>
        <p:nvSpPr>
          <p:cNvPr id="37" name="Arrow: Chevron 67">
            <a:extLst>
              <a:ext uri="{FF2B5EF4-FFF2-40B4-BE49-F238E27FC236}">
                <a16:creationId xmlns:a16="http://schemas.microsoft.com/office/drawing/2014/main" id="{BE4E7771-22BE-FE40-A712-14253C0AA8E4}"/>
              </a:ext>
            </a:extLst>
          </p:cNvPr>
          <p:cNvSpPr/>
          <p:nvPr/>
        </p:nvSpPr>
        <p:spPr>
          <a:xfrm>
            <a:off x="8204055" y="5381324"/>
            <a:ext cx="2246369" cy="806982"/>
          </a:xfrm>
          <a:prstGeom prst="chevron">
            <a:avLst>
              <a:gd name="adj" fmla="val 23346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2F0A09-FED5-D140-BF32-1166F46C615E}"/>
              </a:ext>
            </a:extLst>
          </p:cNvPr>
          <p:cNvSpPr txBox="1"/>
          <p:nvPr/>
        </p:nvSpPr>
        <p:spPr>
          <a:xfrm>
            <a:off x="8464109" y="5484733"/>
            <a:ext cx="176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0.98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BB06D4-DF79-8946-AB47-A0C3661C138C}"/>
              </a:ext>
            </a:extLst>
          </p:cNvPr>
          <p:cNvSpPr txBox="1"/>
          <p:nvPr/>
        </p:nvSpPr>
        <p:spPr>
          <a:xfrm>
            <a:off x="1909844" y="2868966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Unsampled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BB0B2A-BBBB-404F-AC95-E197BA49B44F}"/>
              </a:ext>
            </a:extLst>
          </p:cNvPr>
          <p:cNvSpPr txBox="1"/>
          <p:nvPr/>
        </p:nvSpPr>
        <p:spPr>
          <a:xfrm>
            <a:off x="1909843" y="379995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Undersampled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380FD1-B80C-C046-A1AA-218D01914D07}"/>
              </a:ext>
            </a:extLst>
          </p:cNvPr>
          <p:cNvSpPr txBox="1"/>
          <p:nvPr/>
        </p:nvSpPr>
        <p:spPr>
          <a:xfrm>
            <a:off x="1916087" y="4682120"/>
            <a:ext cx="1764113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D2AC8A-CBE1-1B46-B6AC-01A6D2C24D6D}"/>
              </a:ext>
            </a:extLst>
          </p:cNvPr>
          <p:cNvSpPr txBox="1"/>
          <p:nvPr/>
        </p:nvSpPr>
        <p:spPr>
          <a:xfrm>
            <a:off x="1904854" y="5577382"/>
            <a:ext cx="1995146" cy="3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Oversampled (SMOTE)</a:t>
            </a:r>
          </a:p>
        </p:txBody>
      </p:sp>
    </p:spTree>
    <p:extLst>
      <p:ext uri="{BB962C8B-B14F-4D97-AF65-F5344CB8AC3E}">
        <p14:creationId xmlns:p14="http://schemas.microsoft.com/office/powerpoint/2010/main" val="2633481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107B-9C6D-234F-804F-E3EB55E5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 based on Accuracy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CCFB2-843F-C14C-816C-7384262D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538" y="6310312"/>
            <a:ext cx="4114800" cy="365125"/>
          </a:xfrm>
        </p:spPr>
        <p:txBody>
          <a:bodyPr/>
          <a:lstStyle/>
          <a:p>
            <a:r>
              <a:rPr lang="en-US" dirty="0"/>
              <a:t>IST 707: Applied Machine Learning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B085488-ED0B-E142-97A3-8FFCBF576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526984"/>
              </p:ext>
            </p:extLst>
          </p:nvPr>
        </p:nvGraphicFramePr>
        <p:xfrm>
          <a:off x="2168575" y="1574908"/>
          <a:ext cx="7854850" cy="42941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70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0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459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cap="none" baseline="0" dirty="0">
                        <a:solidFill>
                          <a:schemeClr val="bg1"/>
                        </a:solidFill>
                        <a:latin typeface="+mn-lt"/>
                        <a:ea typeface="Franklin Gothic Book Regular" charset="0"/>
                        <a:cs typeface="Arial" panose="020B0604020202020204" pitchFamily="34" charset="0"/>
                      </a:endParaRPr>
                    </a:p>
                  </a:txBody>
                  <a:tcPr marL="186964" marR="62321" marT="124643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cap="none" baseline="0" dirty="0">
                        <a:solidFill>
                          <a:schemeClr val="bg1"/>
                        </a:solidFill>
                        <a:latin typeface="+mn-lt"/>
                        <a:ea typeface="Franklin Gothic Book Regular" charset="0"/>
                        <a:cs typeface="Arial" panose="020B0604020202020204" pitchFamily="34" charset="0"/>
                      </a:endParaRPr>
                    </a:p>
                  </a:txBody>
                  <a:tcPr marL="186964" marR="62321" marT="124643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cap="none" baseline="0" dirty="0">
                        <a:solidFill>
                          <a:schemeClr val="bg1"/>
                        </a:solidFill>
                        <a:latin typeface="+mn-lt"/>
                        <a:ea typeface="Franklin Gothic Book Regular" charset="0"/>
                        <a:cs typeface="Arial" panose="020B0604020202020204" pitchFamily="34" charset="0"/>
                      </a:endParaRPr>
                    </a:p>
                  </a:txBody>
                  <a:tcPr marL="186964" marR="62321" marT="124643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cap="none" baseline="0" dirty="0">
                        <a:solidFill>
                          <a:schemeClr val="bg1"/>
                        </a:solidFill>
                        <a:latin typeface="+mn-lt"/>
                        <a:ea typeface="Franklin Gothic Book Regular" charset="0"/>
                        <a:cs typeface="Arial" panose="020B0604020202020204" pitchFamily="34" charset="0"/>
                      </a:endParaRPr>
                    </a:p>
                  </a:txBody>
                  <a:tcPr marL="186964" marR="62321" marT="124643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cap="none" baseline="0" dirty="0">
                        <a:solidFill>
                          <a:schemeClr val="bg1"/>
                        </a:solidFill>
                        <a:latin typeface="+mn-lt"/>
                        <a:ea typeface="Franklin Gothic Book Regular" charset="0"/>
                        <a:cs typeface="Arial" panose="020B0604020202020204" pitchFamily="34" charset="0"/>
                      </a:endParaRPr>
                    </a:p>
                  </a:txBody>
                  <a:tcPr marL="186964" marR="62321" marT="124643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560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0.70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016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K Nearest Neighbors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0.90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0.88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891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Decision Trees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641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XGBoost Classifier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891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Naïve Bayes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0.79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564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0.90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19324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E9072D9-4899-3946-B356-A44C2DA26907}"/>
              </a:ext>
            </a:extLst>
          </p:cNvPr>
          <p:cNvSpPr/>
          <p:nvPr/>
        </p:nvSpPr>
        <p:spPr>
          <a:xfrm>
            <a:off x="2565015" y="1825318"/>
            <a:ext cx="80502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sz="1600" dirty="0">
                <a:solidFill>
                  <a:schemeClr val="bg1"/>
                </a:solidFill>
                <a:ea typeface="Franklin Gothic Book Regular" charset="0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F7442-249B-F24C-9A99-2389BF257D17}"/>
              </a:ext>
            </a:extLst>
          </p:cNvPr>
          <p:cNvSpPr/>
          <p:nvPr/>
        </p:nvSpPr>
        <p:spPr>
          <a:xfrm>
            <a:off x="4082829" y="1825318"/>
            <a:ext cx="894797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sz="1200" dirty="0">
                <a:solidFill>
                  <a:schemeClr val="bg1"/>
                </a:solidFill>
                <a:ea typeface="Franklin Gothic Book Regular" charset="0"/>
                <a:cs typeface="Arial" panose="020B0604020202020204" pitchFamily="34" charset="0"/>
              </a:rPr>
              <a:t>Unsampled</a:t>
            </a:r>
            <a:endParaRPr lang="en-US" sz="1600" dirty="0">
              <a:solidFill>
                <a:schemeClr val="bg1"/>
              </a:solidFill>
              <a:ea typeface="Franklin Gothic Book Regular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B1AB2-EFB0-7648-951D-5902B16DEE4E}"/>
              </a:ext>
            </a:extLst>
          </p:cNvPr>
          <p:cNvSpPr/>
          <p:nvPr/>
        </p:nvSpPr>
        <p:spPr>
          <a:xfrm>
            <a:off x="5556486" y="1825318"/>
            <a:ext cx="1102161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sz="1200" dirty="0">
                <a:solidFill>
                  <a:schemeClr val="bg1"/>
                </a:solidFill>
                <a:ea typeface="Franklin Gothic Book Regular" charset="0"/>
                <a:cs typeface="Arial" panose="020B0604020202020204" pitchFamily="34" charset="0"/>
              </a:rPr>
              <a:t>Undersampled</a:t>
            </a:r>
            <a:endParaRPr lang="en-US" sz="1600" dirty="0">
              <a:solidFill>
                <a:schemeClr val="bg1"/>
              </a:solidFill>
              <a:ea typeface="Franklin Gothic Book Regular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7B65FD-74EA-E14E-8C22-B1FD990B7D2B}"/>
              </a:ext>
            </a:extLst>
          </p:cNvPr>
          <p:cNvSpPr/>
          <p:nvPr/>
        </p:nvSpPr>
        <p:spPr>
          <a:xfrm>
            <a:off x="7164003" y="1825318"/>
            <a:ext cx="1012521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sz="1200" dirty="0">
                <a:solidFill>
                  <a:schemeClr val="bg1"/>
                </a:solidFill>
                <a:ea typeface="Franklin Gothic Book Regular" charset="0"/>
                <a:cs typeface="Arial" panose="020B0604020202020204" pitchFamily="34" charset="0"/>
              </a:rPr>
              <a:t>Oversampled</a:t>
            </a:r>
            <a:endParaRPr lang="en-US" sz="1600" dirty="0">
              <a:solidFill>
                <a:schemeClr val="bg1"/>
              </a:solidFill>
              <a:ea typeface="Franklin Gothic Book Regular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9503B3-077B-4B40-9012-F9957C85EB6C}"/>
              </a:ext>
            </a:extLst>
          </p:cNvPr>
          <p:cNvSpPr/>
          <p:nvPr/>
        </p:nvSpPr>
        <p:spPr>
          <a:xfrm>
            <a:off x="8456967" y="1825318"/>
            <a:ext cx="1591911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sz="1200" dirty="0">
                <a:solidFill>
                  <a:schemeClr val="bg1"/>
                </a:solidFill>
                <a:ea typeface="Franklin Gothic Book Regular" charset="0"/>
                <a:cs typeface="Arial" panose="020B0604020202020204" pitchFamily="34" charset="0"/>
              </a:rPr>
              <a:t>Oversampled (SMOTE)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3B7EE4-F804-3F46-A3C8-9ED741C41AA9}"/>
              </a:ext>
            </a:extLst>
          </p:cNvPr>
          <p:cNvSpPr/>
          <p:nvPr/>
        </p:nvSpPr>
        <p:spPr>
          <a:xfrm>
            <a:off x="2166333" y="5879095"/>
            <a:ext cx="1568624" cy="9766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15CCA0-0500-7E4D-B4A0-EE4F421C5954}"/>
              </a:ext>
            </a:extLst>
          </p:cNvPr>
          <p:cNvSpPr/>
          <p:nvPr/>
        </p:nvSpPr>
        <p:spPr>
          <a:xfrm>
            <a:off x="3732107" y="5879094"/>
            <a:ext cx="1568624" cy="976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197856-4BEF-0C49-AE2A-64EB8D53B9AC}"/>
              </a:ext>
            </a:extLst>
          </p:cNvPr>
          <p:cNvSpPr/>
          <p:nvPr/>
        </p:nvSpPr>
        <p:spPr>
          <a:xfrm>
            <a:off x="5297881" y="5879093"/>
            <a:ext cx="1568624" cy="9766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19DFDB-5391-1649-BEB8-65CF8CF32B3E}"/>
              </a:ext>
            </a:extLst>
          </p:cNvPr>
          <p:cNvSpPr/>
          <p:nvPr/>
        </p:nvSpPr>
        <p:spPr>
          <a:xfrm>
            <a:off x="6872144" y="5879092"/>
            <a:ext cx="1568624" cy="97667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6808B-E2D3-C345-BC5F-703CFACE33A3}"/>
              </a:ext>
            </a:extLst>
          </p:cNvPr>
          <p:cNvSpPr/>
          <p:nvPr/>
        </p:nvSpPr>
        <p:spPr>
          <a:xfrm>
            <a:off x="8454801" y="5879092"/>
            <a:ext cx="1568624" cy="976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656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107B-9C6D-234F-804F-E3EB55E5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 based on Recall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CCFB2-843F-C14C-816C-7384262D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6538" y="6310312"/>
            <a:ext cx="4114800" cy="365125"/>
          </a:xfrm>
        </p:spPr>
        <p:txBody>
          <a:bodyPr/>
          <a:lstStyle/>
          <a:p>
            <a:r>
              <a:rPr lang="en-US" dirty="0"/>
              <a:t>IST 707: Applied Machine Learning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B085488-ED0B-E142-97A3-8FFCBF576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62490"/>
              </p:ext>
            </p:extLst>
          </p:nvPr>
        </p:nvGraphicFramePr>
        <p:xfrm>
          <a:off x="2168575" y="1574908"/>
          <a:ext cx="7854850" cy="42941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70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0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459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cap="none" baseline="0" dirty="0">
                        <a:solidFill>
                          <a:schemeClr val="bg1"/>
                        </a:solidFill>
                        <a:latin typeface="+mn-lt"/>
                        <a:ea typeface="Franklin Gothic Book Regular" charset="0"/>
                        <a:cs typeface="Arial" panose="020B0604020202020204" pitchFamily="34" charset="0"/>
                      </a:endParaRPr>
                    </a:p>
                  </a:txBody>
                  <a:tcPr marL="186964" marR="62321" marT="124643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cap="none" baseline="0" dirty="0">
                        <a:solidFill>
                          <a:schemeClr val="bg1"/>
                        </a:solidFill>
                        <a:latin typeface="+mn-lt"/>
                        <a:ea typeface="Franklin Gothic Book Regular" charset="0"/>
                        <a:cs typeface="Arial" panose="020B0604020202020204" pitchFamily="34" charset="0"/>
                      </a:endParaRPr>
                    </a:p>
                  </a:txBody>
                  <a:tcPr marL="186964" marR="62321" marT="124643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cap="none" baseline="0" dirty="0">
                        <a:solidFill>
                          <a:schemeClr val="bg1"/>
                        </a:solidFill>
                        <a:latin typeface="+mn-lt"/>
                        <a:ea typeface="Franklin Gothic Book Regular" charset="0"/>
                        <a:cs typeface="Arial" panose="020B0604020202020204" pitchFamily="34" charset="0"/>
                      </a:endParaRPr>
                    </a:p>
                  </a:txBody>
                  <a:tcPr marL="186964" marR="62321" marT="124643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cap="none" baseline="0" dirty="0">
                        <a:solidFill>
                          <a:schemeClr val="bg1"/>
                        </a:solidFill>
                        <a:latin typeface="+mn-lt"/>
                        <a:ea typeface="Franklin Gothic Book Regular" charset="0"/>
                        <a:cs typeface="Arial" panose="020B0604020202020204" pitchFamily="34" charset="0"/>
                      </a:endParaRPr>
                    </a:p>
                  </a:txBody>
                  <a:tcPr marL="186964" marR="62321" marT="124643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cap="none" baseline="0" dirty="0">
                        <a:solidFill>
                          <a:schemeClr val="bg1"/>
                        </a:solidFill>
                        <a:latin typeface="+mn-lt"/>
                        <a:ea typeface="Franklin Gothic Book Regular" charset="0"/>
                        <a:cs typeface="Arial" panose="020B0604020202020204" pitchFamily="34" charset="0"/>
                      </a:endParaRPr>
                    </a:p>
                  </a:txBody>
                  <a:tcPr marL="186964" marR="62321" marT="124643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560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0.09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0.76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016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K Nearest Neighbors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0.88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0.66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891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Decision Trees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0.25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0.96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641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XGBoost Classifier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0.09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0.66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0.46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891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Naïve Bayes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0.46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0.59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564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0.11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8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Franklin Gothic Book Regular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186964" marR="62321" marT="62321" marB="6232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19324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E9072D9-4899-3946-B356-A44C2DA26907}"/>
              </a:ext>
            </a:extLst>
          </p:cNvPr>
          <p:cNvSpPr/>
          <p:nvPr/>
        </p:nvSpPr>
        <p:spPr>
          <a:xfrm>
            <a:off x="2565015" y="1825318"/>
            <a:ext cx="80502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sz="1600" dirty="0">
                <a:solidFill>
                  <a:schemeClr val="bg1"/>
                </a:solidFill>
                <a:ea typeface="Franklin Gothic Book Regular" charset="0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F7442-249B-F24C-9A99-2389BF257D17}"/>
              </a:ext>
            </a:extLst>
          </p:cNvPr>
          <p:cNvSpPr/>
          <p:nvPr/>
        </p:nvSpPr>
        <p:spPr>
          <a:xfrm>
            <a:off x="4082829" y="1825318"/>
            <a:ext cx="894797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sz="1200" dirty="0">
                <a:solidFill>
                  <a:schemeClr val="bg1"/>
                </a:solidFill>
                <a:ea typeface="Franklin Gothic Book Regular" charset="0"/>
                <a:cs typeface="Arial" panose="020B0604020202020204" pitchFamily="34" charset="0"/>
              </a:rPr>
              <a:t>Unsampled</a:t>
            </a:r>
            <a:endParaRPr lang="en-US" sz="1600" dirty="0">
              <a:solidFill>
                <a:schemeClr val="bg1"/>
              </a:solidFill>
              <a:ea typeface="Franklin Gothic Book Regular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B1AB2-EFB0-7648-951D-5902B16DEE4E}"/>
              </a:ext>
            </a:extLst>
          </p:cNvPr>
          <p:cNvSpPr/>
          <p:nvPr/>
        </p:nvSpPr>
        <p:spPr>
          <a:xfrm>
            <a:off x="5556486" y="1825318"/>
            <a:ext cx="1102161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sz="1200" dirty="0">
                <a:solidFill>
                  <a:schemeClr val="bg1"/>
                </a:solidFill>
                <a:ea typeface="Franklin Gothic Book Regular" charset="0"/>
                <a:cs typeface="Arial" panose="020B0604020202020204" pitchFamily="34" charset="0"/>
              </a:rPr>
              <a:t>Undersampled</a:t>
            </a:r>
            <a:endParaRPr lang="en-US" sz="1600" dirty="0">
              <a:solidFill>
                <a:schemeClr val="bg1"/>
              </a:solidFill>
              <a:ea typeface="Franklin Gothic Book Regular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7B65FD-74EA-E14E-8C22-B1FD990B7D2B}"/>
              </a:ext>
            </a:extLst>
          </p:cNvPr>
          <p:cNvSpPr/>
          <p:nvPr/>
        </p:nvSpPr>
        <p:spPr>
          <a:xfrm>
            <a:off x="7164003" y="1825318"/>
            <a:ext cx="1012521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sz="1200" dirty="0">
                <a:solidFill>
                  <a:schemeClr val="bg1"/>
                </a:solidFill>
                <a:ea typeface="Franklin Gothic Book Regular" charset="0"/>
                <a:cs typeface="Arial" panose="020B0604020202020204" pitchFamily="34" charset="0"/>
              </a:rPr>
              <a:t>Oversampled</a:t>
            </a:r>
            <a:endParaRPr lang="en-US" sz="1600" dirty="0">
              <a:solidFill>
                <a:schemeClr val="bg1"/>
              </a:solidFill>
              <a:ea typeface="Franklin Gothic Book Regular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9503B3-077B-4B40-9012-F9957C85EB6C}"/>
              </a:ext>
            </a:extLst>
          </p:cNvPr>
          <p:cNvSpPr/>
          <p:nvPr/>
        </p:nvSpPr>
        <p:spPr>
          <a:xfrm>
            <a:off x="8456967" y="1825318"/>
            <a:ext cx="1591911" cy="25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sz="1200" dirty="0">
                <a:solidFill>
                  <a:schemeClr val="bg1"/>
                </a:solidFill>
                <a:ea typeface="Franklin Gothic Book Regular" charset="0"/>
                <a:cs typeface="Arial" panose="020B0604020202020204" pitchFamily="34" charset="0"/>
              </a:rPr>
              <a:t>Oversampled (SMOTE)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3B7EE4-F804-3F46-A3C8-9ED741C41AA9}"/>
              </a:ext>
            </a:extLst>
          </p:cNvPr>
          <p:cNvSpPr/>
          <p:nvPr/>
        </p:nvSpPr>
        <p:spPr>
          <a:xfrm>
            <a:off x="2166333" y="5879095"/>
            <a:ext cx="1568624" cy="9766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15CCA0-0500-7E4D-B4A0-EE4F421C5954}"/>
              </a:ext>
            </a:extLst>
          </p:cNvPr>
          <p:cNvSpPr/>
          <p:nvPr/>
        </p:nvSpPr>
        <p:spPr>
          <a:xfrm>
            <a:off x="3732107" y="5879094"/>
            <a:ext cx="1568624" cy="976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197856-4BEF-0C49-AE2A-64EB8D53B9AC}"/>
              </a:ext>
            </a:extLst>
          </p:cNvPr>
          <p:cNvSpPr/>
          <p:nvPr/>
        </p:nvSpPr>
        <p:spPr>
          <a:xfrm>
            <a:off x="5297881" y="5879093"/>
            <a:ext cx="1568624" cy="97667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19DFDB-5391-1649-BEB8-65CF8CF32B3E}"/>
              </a:ext>
            </a:extLst>
          </p:cNvPr>
          <p:cNvSpPr/>
          <p:nvPr/>
        </p:nvSpPr>
        <p:spPr>
          <a:xfrm>
            <a:off x="6872144" y="5879092"/>
            <a:ext cx="1568624" cy="97667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6808B-E2D3-C345-BC5F-703CFACE33A3}"/>
              </a:ext>
            </a:extLst>
          </p:cNvPr>
          <p:cNvSpPr/>
          <p:nvPr/>
        </p:nvSpPr>
        <p:spPr>
          <a:xfrm>
            <a:off x="8454801" y="5879092"/>
            <a:ext cx="1568624" cy="976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51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89A3-EA25-594A-B105-8F6176BD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49E8B9C-924E-A938-1083-7B84FC15349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BDE3F-B817-964E-B6BF-664E081A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37305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030D-9F13-B141-A6E0-1E3C9B15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878" cy="853507"/>
          </a:xfrm>
        </p:spPr>
        <p:txBody>
          <a:bodyPr/>
          <a:lstStyle/>
          <a:p>
            <a:r>
              <a:rPr lang="en-US" dirty="0"/>
              <a:t>Significant features to predict Heart disease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7E4F2-7C8D-464C-A8C2-F5228428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5" name="Freeform: Shape 52">
            <a:extLst>
              <a:ext uri="{FF2B5EF4-FFF2-40B4-BE49-F238E27FC236}">
                <a16:creationId xmlns:a16="http://schemas.microsoft.com/office/drawing/2014/main" id="{6F190E2A-5299-E04B-8EAB-5AB3F639C852}"/>
              </a:ext>
            </a:extLst>
          </p:cNvPr>
          <p:cNvSpPr/>
          <p:nvPr/>
        </p:nvSpPr>
        <p:spPr>
          <a:xfrm>
            <a:off x="5191389" y="2126163"/>
            <a:ext cx="1062348" cy="1107579"/>
          </a:xfrm>
          <a:custGeom>
            <a:avLst/>
            <a:gdLst>
              <a:gd name="connsiteX0" fmla="*/ 479479 w 954448"/>
              <a:gd name="connsiteY0" fmla="*/ 0 h 995085"/>
              <a:gd name="connsiteX1" fmla="*/ 953758 w 954448"/>
              <a:gd name="connsiteY1" fmla="*/ 275082 h 995085"/>
              <a:gd name="connsiteX2" fmla="*/ 954448 w 954448"/>
              <a:gd name="connsiteY2" fmla="*/ 622562 h 995085"/>
              <a:gd name="connsiteX3" fmla="*/ 880077 w 954448"/>
              <a:gd name="connsiteY3" fmla="*/ 626317 h 995085"/>
              <a:gd name="connsiteX4" fmla="*/ 338041 w 954448"/>
              <a:gd name="connsiteY4" fmla="*/ 951199 h 995085"/>
              <a:gd name="connsiteX5" fmla="*/ 314221 w 954448"/>
              <a:gd name="connsiteY5" fmla="*/ 995085 h 995085"/>
              <a:gd name="connsiteX6" fmla="*/ 13023 w 954448"/>
              <a:gd name="connsiteY6" fmla="*/ 821189 h 995085"/>
              <a:gd name="connsiteX7" fmla="*/ 13025 w 954448"/>
              <a:gd name="connsiteY7" fmla="*/ 819933 h 995085"/>
              <a:gd name="connsiteX8" fmla="*/ 11937 w 954448"/>
              <a:gd name="connsiteY8" fmla="*/ 820562 h 995085"/>
              <a:gd name="connsiteX9" fmla="*/ 10849 w 954448"/>
              <a:gd name="connsiteY9" fmla="*/ 819934 h 995085"/>
              <a:gd name="connsiteX10" fmla="*/ 10851 w 954448"/>
              <a:gd name="connsiteY10" fmla="*/ 821188 h 995085"/>
              <a:gd name="connsiteX11" fmla="*/ 5327 w 954448"/>
              <a:gd name="connsiteY11" fmla="*/ 824377 h 995085"/>
              <a:gd name="connsiteX12" fmla="*/ 4925 w 954448"/>
              <a:gd name="connsiteY12" fmla="*/ 824145 h 995085"/>
              <a:gd name="connsiteX13" fmla="*/ 3839 w 954448"/>
              <a:gd name="connsiteY13" fmla="*/ 824775 h 995085"/>
              <a:gd name="connsiteX14" fmla="*/ 3839 w 954448"/>
              <a:gd name="connsiteY14" fmla="*/ 823517 h 995085"/>
              <a:gd name="connsiteX15" fmla="*/ 2751 w 954448"/>
              <a:gd name="connsiteY15" fmla="*/ 822890 h 995085"/>
              <a:gd name="connsiteX16" fmla="*/ 3839 w 954448"/>
              <a:gd name="connsiteY16" fmla="*/ 822264 h 995085"/>
              <a:gd name="connsiteX17" fmla="*/ 3839 w 954448"/>
              <a:gd name="connsiteY17" fmla="*/ 285732 h 995085"/>
              <a:gd name="connsiteX18" fmla="*/ 0 w 954448"/>
              <a:gd name="connsiteY18" fmla="*/ 279082 h 995085"/>
              <a:gd name="connsiteX19" fmla="*/ 3839 w 954448"/>
              <a:gd name="connsiteY19" fmla="*/ 276866 h 995085"/>
              <a:gd name="connsiteX20" fmla="*/ 3839 w 954448"/>
              <a:gd name="connsiteY20" fmla="*/ 275550 h 995085"/>
              <a:gd name="connsiteX21" fmla="*/ 3023 w 954448"/>
              <a:gd name="connsiteY21" fmla="*/ 275082 h 995085"/>
              <a:gd name="connsiteX22" fmla="*/ 3839 w 954448"/>
              <a:gd name="connsiteY22" fmla="*/ 274611 h 995085"/>
              <a:gd name="connsiteX23" fmla="*/ 479479 w 954448"/>
              <a:gd name="connsiteY23" fmla="*/ 0 h 995085"/>
              <a:gd name="connsiteX24" fmla="*/ 479428 w 954448"/>
              <a:gd name="connsiteY24" fmla="*/ 25572 h 995085"/>
              <a:gd name="connsiteX25" fmla="*/ 479479 w 954448"/>
              <a:gd name="connsiteY25" fmla="*/ 25660 h 995085"/>
              <a:gd name="connsiteX26" fmla="*/ 479479 w 954448"/>
              <a:gd name="connsiteY26" fmla="*/ 0 h 99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54448" h="995085">
                <a:moveTo>
                  <a:pt x="479479" y="0"/>
                </a:moveTo>
                <a:lnTo>
                  <a:pt x="953758" y="275082"/>
                </a:lnTo>
                <a:lnTo>
                  <a:pt x="954448" y="622562"/>
                </a:lnTo>
                <a:lnTo>
                  <a:pt x="880077" y="626317"/>
                </a:lnTo>
                <a:cubicBezTo>
                  <a:pt x="654491" y="649227"/>
                  <a:pt x="458633" y="772700"/>
                  <a:pt x="338041" y="951199"/>
                </a:cubicBezTo>
                <a:lnTo>
                  <a:pt x="314221" y="995085"/>
                </a:lnTo>
                <a:lnTo>
                  <a:pt x="13023" y="821189"/>
                </a:lnTo>
                <a:lnTo>
                  <a:pt x="13025" y="819933"/>
                </a:lnTo>
                <a:lnTo>
                  <a:pt x="11937" y="820562"/>
                </a:lnTo>
                <a:lnTo>
                  <a:pt x="10849" y="819934"/>
                </a:lnTo>
                <a:lnTo>
                  <a:pt x="10851" y="821188"/>
                </a:lnTo>
                <a:lnTo>
                  <a:pt x="5327" y="824377"/>
                </a:lnTo>
                <a:lnTo>
                  <a:pt x="4925" y="824145"/>
                </a:lnTo>
                <a:lnTo>
                  <a:pt x="3839" y="824775"/>
                </a:lnTo>
                <a:lnTo>
                  <a:pt x="3839" y="823517"/>
                </a:lnTo>
                <a:lnTo>
                  <a:pt x="2751" y="822890"/>
                </a:lnTo>
                <a:lnTo>
                  <a:pt x="3839" y="822264"/>
                </a:lnTo>
                <a:lnTo>
                  <a:pt x="3839" y="285732"/>
                </a:lnTo>
                <a:lnTo>
                  <a:pt x="0" y="279082"/>
                </a:lnTo>
                <a:lnTo>
                  <a:pt x="3839" y="276866"/>
                </a:lnTo>
                <a:lnTo>
                  <a:pt x="3839" y="275550"/>
                </a:lnTo>
                <a:lnTo>
                  <a:pt x="3023" y="275082"/>
                </a:lnTo>
                <a:lnTo>
                  <a:pt x="3839" y="274611"/>
                </a:lnTo>
                <a:lnTo>
                  <a:pt x="479479" y="0"/>
                </a:lnTo>
                <a:lnTo>
                  <a:pt x="479428" y="25572"/>
                </a:lnTo>
                <a:lnTo>
                  <a:pt x="479479" y="25660"/>
                </a:lnTo>
                <a:lnTo>
                  <a:pt x="479479" y="0"/>
                </a:lnTo>
                <a:close/>
              </a:path>
            </a:pathLst>
          </a:custGeom>
          <a:solidFill>
            <a:srgbClr val="74CF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4">
            <a:extLst>
              <a:ext uri="{FF2B5EF4-FFF2-40B4-BE49-F238E27FC236}">
                <a16:creationId xmlns:a16="http://schemas.microsoft.com/office/drawing/2014/main" id="{F9DFA592-A6C0-3E44-8281-5C99F2357324}"/>
              </a:ext>
            </a:extLst>
          </p:cNvPr>
          <p:cNvSpPr/>
          <p:nvPr/>
        </p:nvSpPr>
        <p:spPr>
          <a:xfrm>
            <a:off x="6254625" y="2126164"/>
            <a:ext cx="1062348" cy="1112225"/>
          </a:xfrm>
          <a:custGeom>
            <a:avLst/>
            <a:gdLst>
              <a:gd name="connsiteX0" fmla="*/ 474968 w 954448"/>
              <a:gd name="connsiteY0" fmla="*/ 0 h 999259"/>
              <a:gd name="connsiteX1" fmla="*/ 950608 w 954448"/>
              <a:gd name="connsiteY1" fmla="*/ 274611 h 999259"/>
              <a:gd name="connsiteX2" fmla="*/ 951424 w 954448"/>
              <a:gd name="connsiteY2" fmla="*/ 275082 h 999259"/>
              <a:gd name="connsiteX3" fmla="*/ 950608 w 954448"/>
              <a:gd name="connsiteY3" fmla="*/ 275550 h 999259"/>
              <a:gd name="connsiteX4" fmla="*/ 950608 w 954448"/>
              <a:gd name="connsiteY4" fmla="*/ 276866 h 999259"/>
              <a:gd name="connsiteX5" fmla="*/ 954448 w 954448"/>
              <a:gd name="connsiteY5" fmla="*/ 279082 h 999259"/>
              <a:gd name="connsiteX6" fmla="*/ 950608 w 954448"/>
              <a:gd name="connsiteY6" fmla="*/ 285732 h 999259"/>
              <a:gd name="connsiteX7" fmla="*/ 950608 w 954448"/>
              <a:gd name="connsiteY7" fmla="*/ 822264 h 999259"/>
              <a:gd name="connsiteX8" fmla="*/ 951696 w 954448"/>
              <a:gd name="connsiteY8" fmla="*/ 822890 h 999259"/>
              <a:gd name="connsiteX9" fmla="*/ 950608 w 954448"/>
              <a:gd name="connsiteY9" fmla="*/ 823517 h 999259"/>
              <a:gd name="connsiteX10" fmla="*/ 950608 w 954448"/>
              <a:gd name="connsiteY10" fmla="*/ 824322 h 999259"/>
              <a:gd name="connsiteX11" fmla="*/ 950600 w 954448"/>
              <a:gd name="connsiteY11" fmla="*/ 824317 h 999259"/>
              <a:gd name="connsiteX12" fmla="*/ 950602 w 954448"/>
              <a:gd name="connsiteY12" fmla="*/ 823063 h 999259"/>
              <a:gd name="connsiteX13" fmla="*/ 949515 w 954448"/>
              <a:gd name="connsiteY13" fmla="*/ 823691 h 999259"/>
              <a:gd name="connsiteX14" fmla="*/ 948426 w 954448"/>
              <a:gd name="connsiteY14" fmla="*/ 823062 h 999259"/>
              <a:gd name="connsiteX15" fmla="*/ 948428 w 954448"/>
              <a:gd name="connsiteY15" fmla="*/ 824318 h 999259"/>
              <a:gd name="connsiteX16" fmla="*/ 645422 w 954448"/>
              <a:gd name="connsiteY16" fmla="*/ 999259 h 999259"/>
              <a:gd name="connsiteX17" fmla="*/ 619335 w 954448"/>
              <a:gd name="connsiteY17" fmla="*/ 951198 h 999259"/>
              <a:gd name="connsiteX18" fmla="*/ 1065 w 954448"/>
              <a:gd name="connsiteY18" fmla="*/ 622467 h 999259"/>
              <a:gd name="connsiteX19" fmla="*/ 0 w 954448"/>
              <a:gd name="connsiteY19" fmla="*/ 622521 h 999259"/>
              <a:gd name="connsiteX20" fmla="*/ 689 w 954448"/>
              <a:gd name="connsiteY20" fmla="*/ 275082 h 999259"/>
              <a:gd name="connsiteX21" fmla="*/ 474968 w 954448"/>
              <a:gd name="connsiteY21" fmla="*/ 0 h 999259"/>
              <a:gd name="connsiteX22" fmla="*/ 474968 w 954448"/>
              <a:gd name="connsiteY22" fmla="*/ 25660 h 999259"/>
              <a:gd name="connsiteX23" fmla="*/ 475019 w 954448"/>
              <a:gd name="connsiteY23" fmla="*/ 25572 h 999259"/>
              <a:gd name="connsiteX24" fmla="*/ 474968 w 954448"/>
              <a:gd name="connsiteY24" fmla="*/ 0 h 99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54448" h="999259">
                <a:moveTo>
                  <a:pt x="474968" y="0"/>
                </a:moveTo>
                <a:lnTo>
                  <a:pt x="950608" y="274611"/>
                </a:lnTo>
                <a:lnTo>
                  <a:pt x="951424" y="275082"/>
                </a:lnTo>
                <a:lnTo>
                  <a:pt x="950608" y="275550"/>
                </a:lnTo>
                <a:lnTo>
                  <a:pt x="950608" y="276866"/>
                </a:lnTo>
                <a:lnTo>
                  <a:pt x="954448" y="279082"/>
                </a:lnTo>
                <a:lnTo>
                  <a:pt x="950608" y="285732"/>
                </a:lnTo>
                <a:lnTo>
                  <a:pt x="950608" y="822264"/>
                </a:lnTo>
                <a:lnTo>
                  <a:pt x="951696" y="822890"/>
                </a:lnTo>
                <a:lnTo>
                  <a:pt x="950608" y="823517"/>
                </a:lnTo>
                <a:lnTo>
                  <a:pt x="950608" y="824322"/>
                </a:lnTo>
                <a:lnTo>
                  <a:pt x="950600" y="824317"/>
                </a:lnTo>
                <a:lnTo>
                  <a:pt x="950602" y="823063"/>
                </a:lnTo>
                <a:lnTo>
                  <a:pt x="949515" y="823691"/>
                </a:lnTo>
                <a:lnTo>
                  <a:pt x="948426" y="823062"/>
                </a:lnTo>
                <a:lnTo>
                  <a:pt x="948428" y="824318"/>
                </a:lnTo>
                <a:lnTo>
                  <a:pt x="645422" y="999259"/>
                </a:lnTo>
                <a:lnTo>
                  <a:pt x="619335" y="951198"/>
                </a:lnTo>
                <a:cubicBezTo>
                  <a:pt x="485344" y="752866"/>
                  <a:pt x="258433" y="622467"/>
                  <a:pt x="1065" y="622467"/>
                </a:cubicBezTo>
                <a:lnTo>
                  <a:pt x="0" y="622521"/>
                </a:lnTo>
                <a:lnTo>
                  <a:pt x="689" y="275082"/>
                </a:lnTo>
                <a:lnTo>
                  <a:pt x="474968" y="0"/>
                </a:lnTo>
                <a:lnTo>
                  <a:pt x="474968" y="25660"/>
                </a:lnTo>
                <a:lnTo>
                  <a:pt x="475019" y="25572"/>
                </a:lnTo>
                <a:lnTo>
                  <a:pt x="474968" y="0"/>
                </a:lnTo>
                <a:close/>
              </a:path>
            </a:pathLst>
          </a:custGeom>
          <a:solidFill>
            <a:srgbClr val="0B253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56">
            <a:extLst>
              <a:ext uri="{FF2B5EF4-FFF2-40B4-BE49-F238E27FC236}">
                <a16:creationId xmlns:a16="http://schemas.microsoft.com/office/drawing/2014/main" id="{9A072E96-9537-8447-8243-3A4C2859AC76}"/>
              </a:ext>
            </a:extLst>
          </p:cNvPr>
          <p:cNvSpPr/>
          <p:nvPr/>
        </p:nvSpPr>
        <p:spPr>
          <a:xfrm>
            <a:off x="6973224" y="3043479"/>
            <a:ext cx="867367" cy="1219668"/>
          </a:xfrm>
          <a:custGeom>
            <a:avLst/>
            <a:gdLst>
              <a:gd name="connsiteX0" fmla="*/ 303911 w 779271"/>
              <a:gd name="connsiteY0" fmla="*/ 0 h 1095789"/>
              <a:gd name="connsiteX1" fmla="*/ 304997 w 779271"/>
              <a:gd name="connsiteY1" fmla="*/ 630 h 1095789"/>
              <a:gd name="connsiteX2" fmla="*/ 304997 w 779271"/>
              <a:gd name="connsiteY2" fmla="*/ 177 h 1095789"/>
              <a:gd name="connsiteX3" fmla="*/ 769639 w 779271"/>
              <a:gd name="connsiteY3" fmla="*/ 268439 h 1095789"/>
              <a:gd name="connsiteX4" fmla="*/ 777318 w 779271"/>
              <a:gd name="connsiteY4" fmla="*/ 268438 h 1095789"/>
              <a:gd name="connsiteX5" fmla="*/ 777318 w 779271"/>
              <a:gd name="connsiteY5" fmla="*/ 272872 h 1095789"/>
              <a:gd name="connsiteX6" fmla="*/ 778457 w 779271"/>
              <a:gd name="connsiteY6" fmla="*/ 273529 h 1095789"/>
              <a:gd name="connsiteX7" fmla="*/ 779270 w 779271"/>
              <a:gd name="connsiteY7" fmla="*/ 273057 h 1095789"/>
              <a:gd name="connsiteX8" fmla="*/ 779270 w 779271"/>
              <a:gd name="connsiteY8" fmla="*/ 273999 h 1095789"/>
              <a:gd name="connsiteX9" fmla="*/ 779271 w 779271"/>
              <a:gd name="connsiteY9" fmla="*/ 273999 h 1095789"/>
              <a:gd name="connsiteX10" fmla="*/ 779270 w 779271"/>
              <a:gd name="connsiteY10" fmla="*/ 823221 h 1095789"/>
              <a:gd name="connsiteX11" fmla="*/ 757150 w 779271"/>
              <a:gd name="connsiteY11" fmla="*/ 810391 h 1095789"/>
              <a:gd name="connsiteX12" fmla="*/ 757048 w 779271"/>
              <a:gd name="connsiteY12" fmla="*/ 810391 h 1095789"/>
              <a:gd name="connsiteX13" fmla="*/ 779270 w 779271"/>
              <a:gd name="connsiteY13" fmla="*/ 823221 h 1095789"/>
              <a:gd name="connsiteX14" fmla="*/ 304997 w 779271"/>
              <a:gd name="connsiteY14" fmla="*/ 1095789 h 1095789"/>
              <a:gd name="connsiteX15" fmla="*/ 304997 w 779271"/>
              <a:gd name="connsiteY15" fmla="*/ 1089518 h 1095789"/>
              <a:gd name="connsiteX16" fmla="*/ 306085 w 779271"/>
              <a:gd name="connsiteY16" fmla="*/ 1088893 h 1095789"/>
              <a:gd name="connsiteX17" fmla="*/ 304997 w 779271"/>
              <a:gd name="connsiteY17" fmla="*/ 1088265 h 1095789"/>
              <a:gd name="connsiteX18" fmla="*/ 304997 w 779271"/>
              <a:gd name="connsiteY18" fmla="*/ 1087008 h 1095789"/>
              <a:gd name="connsiteX19" fmla="*/ 303911 w 779271"/>
              <a:gd name="connsiteY19" fmla="*/ 1087638 h 1095789"/>
              <a:gd name="connsiteX20" fmla="*/ 92 w 779271"/>
              <a:gd name="connsiteY20" fmla="*/ 912228 h 1095789"/>
              <a:gd name="connsiteX21" fmla="*/ 42468 w 779271"/>
              <a:gd name="connsiteY21" fmla="*/ 834154 h 1095789"/>
              <a:gd name="connsiteX22" fmla="*/ 101062 w 779271"/>
              <a:gd name="connsiteY22" fmla="*/ 543930 h 1095789"/>
              <a:gd name="connsiteX23" fmla="*/ 42468 w 779271"/>
              <a:gd name="connsiteY23" fmla="*/ 253706 h 1095789"/>
              <a:gd name="connsiteX24" fmla="*/ 0 w 779271"/>
              <a:gd name="connsiteY24" fmla="*/ 175463 h 1095789"/>
              <a:gd name="connsiteX25" fmla="*/ 303911 w 779271"/>
              <a:gd name="connsiteY25" fmla="*/ 0 h 109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9271" h="1095789">
                <a:moveTo>
                  <a:pt x="303911" y="0"/>
                </a:moveTo>
                <a:lnTo>
                  <a:pt x="304997" y="630"/>
                </a:lnTo>
                <a:lnTo>
                  <a:pt x="304997" y="177"/>
                </a:lnTo>
                <a:lnTo>
                  <a:pt x="769639" y="268439"/>
                </a:lnTo>
                <a:lnTo>
                  <a:pt x="777318" y="268438"/>
                </a:lnTo>
                <a:lnTo>
                  <a:pt x="777318" y="272872"/>
                </a:lnTo>
                <a:lnTo>
                  <a:pt x="778457" y="273529"/>
                </a:lnTo>
                <a:lnTo>
                  <a:pt x="779270" y="273057"/>
                </a:lnTo>
                <a:lnTo>
                  <a:pt x="779270" y="273999"/>
                </a:lnTo>
                <a:lnTo>
                  <a:pt x="779271" y="273999"/>
                </a:lnTo>
                <a:lnTo>
                  <a:pt x="779270" y="823221"/>
                </a:lnTo>
                <a:lnTo>
                  <a:pt x="757150" y="810391"/>
                </a:lnTo>
                <a:lnTo>
                  <a:pt x="757048" y="810391"/>
                </a:lnTo>
                <a:lnTo>
                  <a:pt x="779270" y="823221"/>
                </a:lnTo>
                <a:lnTo>
                  <a:pt x="304997" y="1095789"/>
                </a:lnTo>
                <a:lnTo>
                  <a:pt x="304997" y="1089518"/>
                </a:lnTo>
                <a:lnTo>
                  <a:pt x="306085" y="1088893"/>
                </a:lnTo>
                <a:lnTo>
                  <a:pt x="304997" y="1088265"/>
                </a:lnTo>
                <a:lnTo>
                  <a:pt x="304997" y="1087008"/>
                </a:lnTo>
                <a:lnTo>
                  <a:pt x="303911" y="1087638"/>
                </a:lnTo>
                <a:lnTo>
                  <a:pt x="92" y="912228"/>
                </a:lnTo>
                <a:lnTo>
                  <a:pt x="42468" y="834154"/>
                </a:lnTo>
                <a:cubicBezTo>
                  <a:pt x="80198" y="744951"/>
                  <a:pt x="101062" y="646877"/>
                  <a:pt x="101062" y="543930"/>
                </a:cubicBezTo>
                <a:cubicBezTo>
                  <a:pt x="101062" y="440983"/>
                  <a:pt x="80198" y="342909"/>
                  <a:pt x="42468" y="253706"/>
                </a:cubicBezTo>
                <a:lnTo>
                  <a:pt x="0" y="175463"/>
                </a:lnTo>
                <a:lnTo>
                  <a:pt x="303911" y="0"/>
                </a:lnTo>
                <a:close/>
              </a:path>
            </a:pathLst>
          </a:custGeom>
          <a:solidFill>
            <a:srgbClr val="0F517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58">
            <a:extLst>
              <a:ext uri="{FF2B5EF4-FFF2-40B4-BE49-F238E27FC236}">
                <a16:creationId xmlns:a16="http://schemas.microsoft.com/office/drawing/2014/main" id="{D22FEA86-3596-2F42-8B6D-B0C65B57052C}"/>
              </a:ext>
            </a:extLst>
          </p:cNvPr>
          <p:cNvSpPr/>
          <p:nvPr/>
        </p:nvSpPr>
        <p:spPr>
          <a:xfrm>
            <a:off x="4675567" y="3043736"/>
            <a:ext cx="862055" cy="1211242"/>
          </a:xfrm>
          <a:custGeom>
            <a:avLst/>
            <a:gdLst>
              <a:gd name="connsiteX0" fmla="*/ 468758 w 774498"/>
              <a:gd name="connsiteY0" fmla="*/ 0 h 1088219"/>
              <a:gd name="connsiteX1" fmla="*/ 774498 w 774498"/>
              <a:gd name="connsiteY1" fmla="*/ 176519 h 1088219"/>
              <a:gd name="connsiteX2" fmla="*/ 732728 w 774498"/>
              <a:gd name="connsiteY2" fmla="*/ 253475 h 1088219"/>
              <a:gd name="connsiteX3" fmla="*/ 674134 w 774498"/>
              <a:gd name="connsiteY3" fmla="*/ 543699 h 1088219"/>
              <a:gd name="connsiteX4" fmla="*/ 732728 w 774498"/>
              <a:gd name="connsiteY4" fmla="*/ 833923 h 1088219"/>
              <a:gd name="connsiteX5" fmla="*/ 774406 w 774498"/>
              <a:gd name="connsiteY5" fmla="*/ 910709 h 1088219"/>
              <a:gd name="connsiteX6" fmla="*/ 468356 w 774498"/>
              <a:gd name="connsiteY6" fmla="*/ 1087407 h 1088219"/>
              <a:gd name="connsiteX7" fmla="*/ 467270 w 774498"/>
              <a:gd name="connsiteY7" fmla="*/ 1086777 h 1088219"/>
              <a:gd name="connsiteX8" fmla="*/ 467270 w 774498"/>
              <a:gd name="connsiteY8" fmla="*/ 1088034 h 1088219"/>
              <a:gd name="connsiteX9" fmla="*/ 466950 w 774498"/>
              <a:gd name="connsiteY9" fmla="*/ 1088219 h 1088219"/>
              <a:gd name="connsiteX10" fmla="*/ 0 w 774498"/>
              <a:gd name="connsiteY10" fmla="*/ 819860 h 1088219"/>
              <a:gd name="connsiteX11" fmla="*/ 22222 w 774498"/>
              <a:gd name="connsiteY11" fmla="*/ 807030 h 1088219"/>
              <a:gd name="connsiteX12" fmla="*/ 22121 w 774498"/>
              <a:gd name="connsiteY12" fmla="*/ 807030 h 1088219"/>
              <a:gd name="connsiteX13" fmla="*/ 0 w 774498"/>
              <a:gd name="connsiteY13" fmla="*/ 819860 h 1088219"/>
              <a:gd name="connsiteX14" fmla="*/ 0 w 774498"/>
              <a:gd name="connsiteY14" fmla="*/ 270638 h 1088219"/>
              <a:gd name="connsiteX15" fmla="*/ 0 w 774498"/>
              <a:gd name="connsiteY15" fmla="*/ 269696 h 1088219"/>
              <a:gd name="connsiteX16" fmla="*/ 814 w 774498"/>
              <a:gd name="connsiteY16" fmla="*/ 270168 h 1088219"/>
              <a:gd name="connsiteX17" fmla="*/ 1953 w 774498"/>
              <a:gd name="connsiteY17" fmla="*/ 269511 h 1088219"/>
              <a:gd name="connsiteX18" fmla="*/ 1953 w 774498"/>
              <a:gd name="connsiteY18" fmla="*/ 265077 h 1088219"/>
              <a:gd name="connsiteX19" fmla="*/ 9631 w 774498"/>
              <a:gd name="connsiteY19" fmla="*/ 265078 h 1088219"/>
              <a:gd name="connsiteX20" fmla="*/ 468758 w 774498"/>
              <a:gd name="connsiteY20" fmla="*/ 0 h 108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74498" h="1088219">
                <a:moveTo>
                  <a:pt x="468758" y="0"/>
                </a:moveTo>
                <a:lnTo>
                  <a:pt x="774498" y="176519"/>
                </a:lnTo>
                <a:lnTo>
                  <a:pt x="732728" y="253475"/>
                </a:lnTo>
                <a:cubicBezTo>
                  <a:pt x="694998" y="342678"/>
                  <a:pt x="674134" y="440752"/>
                  <a:pt x="674134" y="543699"/>
                </a:cubicBezTo>
                <a:cubicBezTo>
                  <a:pt x="674134" y="646646"/>
                  <a:pt x="694998" y="744720"/>
                  <a:pt x="732728" y="833923"/>
                </a:cubicBezTo>
                <a:lnTo>
                  <a:pt x="774406" y="910709"/>
                </a:lnTo>
                <a:lnTo>
                  <a:pt x="468356" y="1087407"/>
                </a:lnTo>
                <a:lnTo>
                  <a:pt x="467270" y="1086777"/>
                </a:lnTo>
                <a:lnTo>
                  <a:pt x="467270" y="1088034"/>
                </a:lnTo>
                <a:lnTo>
                  <a:pt x="466950" y="1088219"/>
                </a:lnTo>
                <a:lnTo>
                  <a:pt x="0" y="819860"/>
                </a:lnTo>
                <a:lnTo>
                  <a:pt x="22222" y="807030"/>
                </a:lnTo>
                <a:lnTo>
                  <a:pt x="22121" y="807030"/>
                </a:lnTo>
                <a:lnTo>
                  <a:pt x="0" y="819860"/>
                </a:lnTo>
                <a:lnTo>
                  <a:pt x="0" y="270638"/>
                </a:lnTo>
                <a:lnTo>
                  <a:pt x="0" y="269696"/>
                </a:lnTo>
                <a:lnTo>
                  <a:pt x="814" y="270168"/>
                </a:lnTo>
                <a:lnTo>
                  <a:pt x="1953" y="269511"/>
                </a:lnTo>
                <a:lnTo>
                  <a:pt x="1953" y="265077"/>
                </a:lnTo>
                <a:lnTo>
                  <a:pt x="9631" y="265078"/>
                </a:lnTo>
                <a:lnTo>
                  <a:pt x="468758" y="0"/>
                </a:lnTo>
                <a:close/>
              </a:path>
            </a:pathLst>
          </a:custGeom>
          <a:solidFill>
            <a:srgbClr val="37C2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60">
            <a:extLst>
              <a:ext uri="{FF2B5EF4-FFF2-40B4-BE49-F238E27FC236}">
                <a16:creationId xmlns:a16="http://schemas.microsoft.com/office/drawing/2014/main" id="{E0998E00-997F-D940-88A7-3EBB9AA4352E}"/>
              </a:ext>
            </a:extLst>
          </p:cNvPr>
          <p:cNvSpPr/>
          <p:nvPr/>
        </p:nvSpPr>
        <p:spPr>
          <a:xfrm>
            <a:off x="5191389" y="4057420"/>
            <a:ext cx="1062348" cy="1105089"/>
          </a:xfrm>
          <a:custGeom>
            <a:avLst/>
            <a:gdLst>
              <a:gd name="connsiteX0" fmla="*/ 315314 w 954448"/>
              <a:gd name="connsiteY0" fmla="*/ 0 h 992848"/>
              <a:gd name="connsiteX1" fmla="*/ 338041 w 954448"/>
              <a:gd name="connsiteY1" fmla="*/ 41872 h 992848"/>
              <a:gd name="connsiteX2" fmla="*/ 880077 w 954448"/>
              <a:gd name="connsiteY2" fmla="*/ 366754 h 992848"/>
              <a:gd name="connsiteX3" fmla="*/ 954448 w 954448"/>
              <a:gd name="connsiteY3" fmla="*/ 370509 h 992848"/>
              <a:gd name="connsiteX4" fmla="*/ 953758 w 954448"/>
              <a:gd name="connsiteY4" fmla="*/ 717766 h 992848"/>
              <a:gd name="connsiteX5" fmla="*/ 479479 w 954448"/>
              <a:gd name="connsiteY5" fmla="*/ 992848 h 992848"/>
              <a:gd name="connsiteX6" fmla="*/ 479479 w 954448"/>
              <a:gd name="connsiteY6" fmla="*/ 967188 h 992848"/>
              <a:gd name="connsiteX7" fmla="*/ 479428 w 954448"/>
              <a:gd name="connsiteY7" fmla="*/ 967276 h 992848"/>
              <a:gd name="connsiteX8" fmla="*/ 479479 w 954448"/>
              <a:gd name="connsiteY8" fmla="*/ 992848 h 992848"/>
              <a:gd name="connsiteX9" fmla="*/ 3839 w 954448"/>
              <a:gd name="connsiteY9" fmla="*/ 718237 h 992848"/>
              <a:gd name="connsiteX10" fmla="*/ 3023 w 954448"/>
              <a:gd name="connsiteY10" fmla="*/ 717766 h 992848"/>
              <a:gd name="connsiteX11" fmla="*/ 3839 w 954448"/>
              <a:gd name="connsiteY11" fmla="*/ 717297 h 992848"/>
              <a:gd name="connsiteX12" fmla="*/ 3839 w 954448"/>
              <a:gd name="connsiteY12" fmla="*/ 715982 h 992848"/>
              <a:gd name="connsiteX13" fmla="*/ 0 w 954448"/>
              <a:gd name="connsiteY13" fmla="*/ 713765 h 992848"/>
              <a:gd name="connsiteX14" fmla="*/ 3839 w 954448"/>
              <a:gd name="connsiteY14" fmla="*/ 707116 h 992848"/>
              <a:gd name="connsiteX15" fmla="*/ 3839 w 954448"/>
              <a:gd name="connsiteY15" fmla="*/ 170583 h 992848"/>
              <a:gd name="connsiteX16" fmla="*/ 2751 w 954448"/>
              <a:gd name="connsiteY16" fmla="*/ 169958 h 992848"/>
              <a:gd name="connsiteX17" fmla="*/ 3519 w 954448"/>
              <a:gd name="connsiteY17" fmla="*/ 169515 h 992848"/>
              <a:gd name="connsiteX18" fmla="*/ 11937 w 954448"/>
              <a:gd name="connsiteY18" fmla="*/ 174353 h 992848"/>
              <a:gd name="connsiteX19" fmla="*/ 315314 w 954448"/>
              <a:gd name="connsiteY19" fmla="*/ 0 h 99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54448" h="992848">
                <a:moveTo>
                  <a:pt x="315314" y="0"/>
                </a:moveTo>
                <a:lnTo>
                  <a:pt x="338041" y="41872"/>
                </a:lnTo>
                <a:cubicBezTo>
                  <a:pt x="458633" y="220371"/>
                  <a:pt x="654491" y="343844"/>
                  <a:pt x="880077" y="366754"/>
                </a:cubicBezTo>
                <a:lnTo>
                  <a:pt x="954448" y="370509"/>
                </a:lnTo>
                <a:lnTo>
                  <a:pt x="953758" y="717766"/>
                </a:lnTo>
                <a:lnTo>
                  <a:pt x="479479" y="992848"/>
                </a:lnTo>
                <a:lnTo>
                  <a:pt x="479479" y="967188"/>
                </a:lnTo>
                <a:lnTo>
                  <a:pt x="479428" y="967276"/>
                </a:lnTo>
                <a:lnTo>
                  <a:pt x="479479" y="992848"/>
                </a:lnTo>
                <a:lnTo>
                  <a:pt x="3839" y="718237"/>
                </a:lnTo>
                <a:lnTo>
                  <a:pt x="3023" y="717766"/>
                </a:lnTo>
                <a:lnTo>
                  <a:pt x="3839" y="717297"/>
                </a:lnTo>
                <a:lnTo>
                  <a:pt x="3839" y="715982"/>
                </a:lnTo>
                <a:lnTo>
                  <a:pt x="0" y="713765"/>
                </a:lnTo>
                <a:lnTo>
                  <a:pt x="3839" y="707116"/>
                </a:lnTo>
                <a:lnTo>
                  <a:pt x="3839" y="170583"/>
                </a:lnTo>
                <a:lnTo>
                  <a:pt x="2751" y="169958"/>
                </a:lnTo>
                <a:lnTo>
                  <a:pt x="3519" y="169515"/>
                </a:lnTo>
                <a:lnTo>
                  <a:pt x="11937" y="174353"/>
                </a:lnTo>
                <a:lnTo>
                  <a:pt x="315314" y="0"/>
                </a:lnTo>
                <a:close/>
              </a:path>
            </a:pathLst>
          </a:custGeom>
          <a:solidFill>
            <a:srgbClr val="209C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62">
            <a:extLst>
              <a:ext uri="{FF2B5EF4-FFF2-40B4-BE49-F238E27FC236}">
                <a16:creationId xmlns:a16="http://schemas.microsoft.com/office/drawing/2014/main" id="{4B1F65A8-E850-E948-BD2B-DC6B5D4ACB85}"/>
              </a:ext>
            </a:extLst>
          </p:cNvPr>
          <p:cNvSpPr/>
          <p:nvPr/>
        </p:nvSpPr>
        <p:spPr>
          <a:xfrm>
            <a:off x="6254625" y="4058090"/>
            <a:ext cx="1062348" cy="1104419"/>
          </a:xfrm>
          <a:custGeom>
            <a:avLst/>
            <a:gdLst>
              <a:gd name="connsiteX0" fmla="*/ 641736 w 954448"/>
              <a:gd name="connsiteY0" fmla="*/ 0 h 992246"/>
              <a:gd name="connsiteX1" fmla="*/ 949514 w 954448"/>
              <a:gd name="connsiteY1" fmla="*/ 176882 h 992246"/>
              <a:gd name="connsiteX2" fmla="*/ 949514 w 954448"/>
              <a:gd name="connsiteY2" fmla="*/ 176881 h 992246"/>
              <a:gd name="connsiteX3" fmla="*/ 950608 w 954448"/>
              <a:gd name="connsiteY3" fmla="*/ 176252 h 992246"/>
              <a:gd name="connsiteX4" fmla="*/ 950608 w 954448"/>
              <a:gd name="connsiteY4" fmla="*/ 706514 h 992246"/>
              <a:gd name="connsiteX5" fmla="*/ 954448 w 954448"/>
              <a:gd name="connsiteY5" fmla="*/ 713163 h 992246"/>
              <a:gd name="connsiteX6" fmla="*/ 950608 w 954448"/>
              <a:gd name="connsiteY6" fmla="*/ 715380 h 992246"/>
              <a:gd name="connsiteX7" fmla="*/ 950608 w 954448"/>
              <a:gd name="connsiteY7" fmla="*/ 716695 h 992246"/>
              <a:gd name="connsiteX8" fmla="*/ 951424 w 954448"/>
              <a:gd name="connsiteY8" fmla="*/ 717164 h 992246"/>
              <a:gd name="connsiteX9" fmla="*/ 950608 w 954448"/>
              <a:gd name="connsiteY9" fmla="*/ 717635 h 992246"/>
              <a:gd name="connsiteX10" fmla="*/ 474968 w 954448"/>
              <a:gd name="connsiteY10" fmla="*/ 992246 h 992246"/>
              <a:gd name="connsiteX11" fmla="*/ 475019 w 954448"/>
              <a:gd name="connsiteY11" fmla="*/ 966674 h 992246"/>
              <a:gd name="connsiteX12" fmla="*/ 474968 w 954448"/>
              <a:gd name="connsiteY12" fmla="*/ 966586 h 992246"/>
              <a:gd name="connsiteX13" fmla="*/ 474968 w 954448"/>
              <a:gd name="connsiteY13" fmla="*/ 992246 h 992246"/>
              <a:gd name="connsiteX14" fmla="*/ 689 w 954448"/>
              <a:gd name="connsiteY14" fmla="*/ 717164 h 992246"/>
              <a:gd name="connsiteX15" fmla="*/ 0 w 954448"/>
              <a:gd name="connsiteY15" fmla="*/ 369947 h 992246"/>
              <a:gd name="connsiteX16" fmla="*/ 1065 w 954448"/>
              <a:gd name="connsiteY16" fmla="*/ 370001 h 992246"/>
              <a:gd name="connsiteX17" fmla="*/ 619335 w 954448"/>
              <a:gd name="connsiteY17" fmla="*/ 41270 h 992246"/>
              <a:gd name="connsiteX18" fmla="*/ 641736 w 954448"/>
              <a:gd name="connsiteY18" fmla="*/ 0 h 99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54448" h="992246">
                <a:moveTo>
                  <a:pt x="641736" y="0"/>
                </a:moveTo>
                <a:lnTo>
                  <a:pt x="949514" y="176882"/>
                </a:lnTo>
                <a:lnTo>
                  <a:pt x="949514" y="176881"/>
                </a:lnTo>
                <a:lnTo>
                  <a:pt x="950608" y="176252"/>
                </a:lnTo>
                <a:lnTo>
                  <a:pt x="950608" y="706514"/>
                </a:lnTo>
                <a:lnTo>
                  <a:pt x="954448" y="713163"/>
                </a:lnTo>
                <a:lnTo>
                  <a:pt x="950608" y="715380"/>
                </a:lnTo>
                <a:lnTo>
                  <a:pt x="950608" y="716695"/>
                </a:lnTo>
                <a:lnTo>
                  <a:pt x="951424" y="717164"/>
                </a:lnTo>
                <a:lnTo>
                  <a:pt x="950608" y="717635"/>
                </a:lnTo>
                <a:lnTo>
                  <a:pt x="474968" y="992246"/>
                </a:lnTo>
                <a:lnTo>
                  <a:pt x="475019" y="966674"/>
                </a:lnTo>
                <a:lnTo>
                  <a:pt x="474968" y="966586"/>
                </a:lnTo>
                <a:lnTo>
                  <a:pt x="474968" y="992246"/>
                </a:lnTo>
                <a:lnTo>
                  <a:pt x="689" y="717164"/>
                </a:lnTo>
                <a:lnTo>
                  <a:pt x="0" y="369947"/>
                </a:lnTo>
                <a:lnTo>
                  <a:pt x="1065" y="370001"/>
                </a:lnTo>
                <a:cubicBezTo>
                  <a:pt x="258433" y="370001"/>
                  <a:pt x="485344" y="239603"/>
                  <a:pt x="619335" y="41270"/>
                </a:cubicBezTo>
                <a:lnTo>
                  <a:pt x="641736" y="0"/>
                </a:lnTo>
                <a:close/>
              </a:path>
            </a:pathLst>
          </a:custGeom>
          <a:solidFill>
            <a:srgbClr val="137BB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B45291-56D4-9442-8733-5708C3B7DA22}"/>
              </a:ext>
            </a:extLst>
          </p:cNvPr>
          <p:cNvSpPr/>
          <p:nvPr/>
        </p:nvSpPr>
        <p:spPr>
          <a:xfrm>
            <a:off x="5586301" y="2988024"/>
            <a:ext cx="1321724" cy="1321724"/>
          </a:xfrm>
          <a:prstGeom prst="ellipse">
            <a:avLst/>
          </a:prstGeom>
          <a:gradFill flip="none" rotWithShape="1">
            <a:gsLst>
              <a:gs pos="43000">
                <a:srgbClr val="F1F2F3"/>
              </a:gs>
              <a:gs pos="0">
                <a:schemeClr val="bg1"/>
              </a:gs>
              <a:gs pos="100000">
                <a:srgbClr val="C5C7CC"/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100000">
                  <a:srgbClr val="96979D"/>
                </a:gs>
                <a:gs pos="0">
                  <a:schemeClr val="bg1"/>
                </a:gs>
              </a:gsLst>
              <a:lin ang="5400000" scaled="1"/>
            </a:gradFill>
          </a:ln>
          <a:effectLst>
            <a:outerShdw blurRad="254000" dist="152400" dir="5400000" algn="t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68BE0-D78B-1648-856D-4E38F6827112}"/>
              </a:ext>
            </a:extLst>
          </p:cNvPr>
          <p:cNvSpPr txBox="1"/>
          <p:nvPr/>
        </p:nvSpPr>
        <p:spPr>
          <a:xfrm>
            <a:off x="7119883" y="1207818"/>
            <a:ext cx="1595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>
                    <a:lumMod val="50000"/>
                  </a:schemeClr>
                </a:solidFill>
                <a:ea typeface="Open Sans Extrabold" panose="020B0906030804020204" pitchFamily="34" charset="0"/>
                <a:cs typeface="Arial" panose="020B0604020202020204" pitchFamily="34" charset="0"/>
              </a:rPr>
              <a:t>Physical Health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FBBC6A-658A-A849-8EB2-4B6073106195}"/>
              </a:ext>
            </a:extLst>
          </p:cNvPr>
          <p:cNvSpPr txBox="1"/>
          <p:nvPr/>
        </p:nvSpPr>
        <p:spPr>
          <a:xfrm>
            <a:off x="7119884" y="1523258"/>
            <a:ext cx="3336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>
                    <a:lumMod val="65000"/>
                  </a:schemeClr>
                </a:solidFill>
                <a:ea typeface="Open Sans Semibold" panose="020B0706030804020204" pitchFamily="34" charset="0"/>
                <a:cs typeface="Arial" panose="020B0604020202020204" pitchFamily="34" charset="0"/>
              </a:rPr>
              <a:t>People with better physical health are less prone to heart disease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B2C388-9F39-EE49-85BC-6F7B34CC7C08}"/>
              </a:ext>
            </a:extLst>
          </p:cNvPr>
          <p:cNvSpPr txBox="1"/>
          <p:nvPr/>
        </p:nvSpPr>
        <p:spPr>
          <a:xfrm>
            <a:off x="8042297" y="3066650"/>
            <a:ext cx="1369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>
                    <a:lumMod val="50000"/>
                  </a:schemeClr>
                </a:solidFill>
                <a:ea typeface="Open Sans Extrabold" panose="020B0906030804020204" pitchFamily="34" charset="0"/>
                <a:cs typeface="Arial" panose="020B0604020202020204" pitchFamily="34" charset="0"/>
              </a:rPr>
              <a:t>Diabetes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6A4432-F287-7941-9844-99A8FF1D35B5}"/>
              </a:ext>
            </a:extLst>
          </p:cNvPr>
          <p:cNvSpPr txBox="1"/>
          <p:nvPr/>
        </p:nvSpPr>
        <p:spPr>
          <a:xfrm>
            <a:off x="7119009" y="5311186"/>
            <a:ext cx="1369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>
                    <a:lumMod val="50000"/>
                  </a:schemeClr>
                </a:solidFill>
                <a:ea typeface="Open Sans Extrabold" panose="020B0906030804020204" pitchFamily="34" charset="0"/>
                <a:cs typeface="Arial" panose="020B0604020202020204" pitchFamily="34" charset="0"/>
              </a:rPr>
              <a:t>Stroke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DEABA-63E0-1F4B-A386-90DFAD00EBD5}"/>
              </a:ext>
            </a:extLst>
          </p:cNvPr>
          <p:cNvSpPr txBox="1"/>
          <p:nvPr/>
        </p:nvSpPr>
        <p:spPr>
          <a:xfrm>
            <a:off x="4030858" y="1185351"/>
            <a:ext cx="1369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>
                <a:solidFill>
                  <a:schemeClr val="bg1">
                    <a:lumMod val="50000"/>
                  </a:schemeClr>
                </a:solidFill>
                <a:ea typeface="Open Sans Extrabold" panose="020B0906030804020204" pitchFamily="34" charset="0"/>
                <a:cs typeface="Arial" panose="020B0604020202020204" pitchFamily="34" charset="0"/>
              </a:rPr>
              <a:t>Age Category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827D96-768A-9941-BA59-853F305A752B}"/>
              </a:ext>
            </a:extLst>
          </p:cNvPr>
          <p:cNvSpPr txBox="1"/>
          <p:nvPr/>
        </p:nvSpPr>
        <p:spPr>
          <a:xfrm>
            <a:off x="2914650" y="3066650"/>
            <a:ext cx="1569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>
                <a:solidFill>
                  <a:schemeClr val="bg1">
                    <a:lumMod val="50000"/>
                  </a:schemeClr>
                </a:solidFill>
                <a:ea typeface="Open Sans Extrabold" panose="020B0906030804020204" pitchFamily="34" charset="0"/>
                <a:cs typeface="Arial" panose="020B0604020202020204" pitchFamily="34" charset="0"/>
              </a:rPr>
              <a:t>Kidney Disease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B6B3F0-86F8-B44E-BB57-382FA587044B}"/>
              </a:ext>
            </a:extLst>
          </p:cNvPr>
          <p:cNvSpPr txBox="1"/>
          <p:nvPr/>
        </p:nvSpPr>
        <p:spPr>
          <a:xfrm>
            <a:off x="3801949" y="5182163"/>
            <a:ext cx="1369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>
                <a:solidFill>
                  <a:schemeClr val="bg1">
                    <a:lumMod val="50000"/>
                  </a:schemeClr>
                </a:solidFill>
                <a:ea typeface="Open Sans Extrabold" panose="020B0906030804020204" pitchFamily="34" charset="0"/>
                <a:cs typeface="Arial" panose="020B0604020202020204" pitchFamily="34" charset="0"/>
              </a:rPr>
              <a:t>Diff Walking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9B766A-1F78-2642-814C-94179B5E8A06}"/>
              </a:ext>
            </a:extLst>
          </p:cNvPr>
          <p:cNvSpPr txBox="1"/>
          <p:nvPr/>
        </p:nvSpPr>
        <p:spPr>
          <a:xfrm>
            <a:off x="8042297" y="3386350"/>
            <a:ext cx="288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>
                    <a:lumMod val="65000"/>
                  </a:schemeClr>
                </a:solidFill>
                <a:ea typeface="Open Sans Semibold" panose="020B0706030804020204" pitchFamily="34" charset="0"/>
                <a:cs typeface="Arial" panose="020B0604020202020204" pitchFamily="34" charset="0"/>
              </a:rPr>
              <a:t>People having diabetes are more prone to getting a heart disease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2EDBF2-2C47-DE4F-951C-18A83634D4A9}"/>
              </a:ext>
            </a:extLst>
          </p:cNvPr>
          <p:cNvSpPr txBox="1"/>
          <p:nvPr/>
        </p:nvSpPr>
        <p:spPr>
          <a:xfrm>
            <a:off x="7119884" y="5617686"/>
            <a:ext cx="3336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>
                    <a:lumMod val="65000"/>
                  </a:schemeClr>
                </a:solidFill>
                <a:ea typeface="Open Sans Semibold" panose="020B0706030804020204" pitchFamily="34" charset="0"/>
                <a:cs typeface="Arial" panose="020B0604020202020204" pitchFamily="34" charset="0"/>
              </a:rPr>
              <a:t>People who have had a stroke are more prone to getting a heart disease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1209D6-708C-444A-97C6-DF2FA53C4647}"/>
              </a:ext>
            </a:extLst>
          </p:cNvPr>
          <p:cNvSpPr txBox="1"/>
          <p:nvPr/>
        </p:nvSpPr>
        <p:spPr>
          <a:xfrm>
            <a:off x="2051716" y="1479575"/>
            <a:ext cx="3336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>
                <a:solidFill>
                  <a:schemeClr val="bg1">
                    <a:lumMod val="65000"/>
                  </a:schemeClr>
                </a:solidFill>
                <a:ea typeface="Open Sans Semibold" panose="020B0706030804020204" pitchFamily="34" charset="0"/>
                <a:cs typeface="Arial" panose="020B0604020202020204" pitchFamily="34" charset="0"/>
              </a:rPr>
              <a:t>As the age of a person increases, the probability of getting the heart disease also increases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D38F9F-D97F-0B4F-B578-270128435CAF}"/>
              </a:ext>
            </a:extLst>
          </p:cNvPr>
          <p:cNvSpPr txBox="1"/>
          <p:nvPr/>
        </p:nvSpPr>
        <p:spPr>
          <a:xfrm>
            <a:off x="1659823" y="3386350"/>
            <a:ext cx="2882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>
                <a:solidFill>
                  <a:schemeClr val="bg1">
                    <a:lumMod val="65000"/>
                  </a:schemeClr>
                </a:solidFill>
                <a:ea typeface="Open Sans Semibold" panose="020B0706030804020204" pitchFamily="34" charset="0"/>
                <a:cs typeface="Arial" panose="020B0604020202020204" pitchFamily="34" charset="0"/>
              </a:rPr>
              <a:t>People having a kidney disease are more prone to getting a heart disease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A8CC8D-19B0-8340-B361-E0A1478624CC}"/>
              </a:ext>
            </a:extLst>
          </p:cNvPr>
          <p:cNvSpPr txBox="1"/>
          <p:nvPr/>
        </p:nvSpPr>
        <p:spPr>
          <a:xfrm>
            <a:off x="1860874" y="5477423"/>
            <a:ext cx="3336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>
                <a:solidFill>
                  <a:schemeClr val="bg1">
                    <a:lumMod val="65000"/>
                  </a:schemeClr>
                </a:solidFill>
                <a:ea typeface="Open Sans Semibold" panose="020B0706030804020204" pitchFamily="34" charset="0"/>
                <a:cs typeface="Arial" panose="020B0604020202020204" pitchFamily="34" charset="0"/>
              </a:rPr>
              <a:t>The more number of days a person has difficulty walking, the more are the chances of a heart disease</a:t>
            </a:r>
          </a:p>
        </p:txBody>
      </p:sp>
      <p:pic>
        <p:nvPicPr>
          <p:cNvPr id="32" name="Graphic 31" descr="Heart organ with solid fill">
            <a:extLst>
              <a:ext uri="{FF2B5EF4-FFF2-40B4-BE49-F238E27FC236}">
                <a16:creationId xmlns:a16="http://schemas.microsoft.com/office/drawing/2014/main" id="{D252A0BC-5022-0349-970C-CD6F560A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0884" y="3309746"/>
            <a:ext cx="665705" cy="665705"/>
          </a:xfrm>
          <a:prstGeom prst="rect">
            <a:avLst/>
          </a:prstGeom>
        </p:spPr>
      </p:pic>
      <p:pic>
        <p:nvPicPr>
          <p:cNvPr id="34" name="Graphic 33" descr="Neanderthal Female with solid fill">
            <a:extLst>
              <a:ext uri="{FF2B5EF4-FFF2-40B4-BE49-F238E27FC236}">
                <a16:creationId xmlns:a16="http://schemas.microsoft.com/office/drawing/2014/main" id="{3A268396-AE30-834C-921D-F7EC3E789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0860" y="2314868"/>
            <a:ext cx="540164" cy="540164"/>
          </a:xfrm>
          <a:prstGeom prst="rect">
            <a:avLst/>
          </a:prstGeom>
        </p:spPr>
      </p:pic>
      <p:pic>
        <p:nvPicPr>
          <p:cNvPr id="36" name="Graphic 35" descr="Meditation with solid fill">
            <a:extLst>
              <a:ext uri="{FF2B5EF4-FFF2-40B4-BE49-F238E27FC236}">
                <a16:creationId xmlns:a16="http://schemas.microsoft.com/office/drawing/2014/main" id="{0BAAC64E-8400-2E49-BB43-83B230355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2142" y="2257573"/>
            <a:ext cx="647812" cy="647812"/>
          </a:xfrm>
          <a:prstGeom prst="rect">
            <a:avLst/>
          </a:prstGeom>
        </p:spPr>
      </p:pic>
      <p:pic>
        <p:nvPicPr>
          <p:cNvPr id="37" name="Graphic 36" descr="Medical outline">
            <a:extLst>
              <a:ext uri="{FF2B5EF4-FFF2-40B4-BE49-F238E27FC236}">
                <a16:creationId xmlns:a16="http://schemas.microsoft.com/office/drawing/2014/main" id="{2F37EF56-B5BD-5244-AB7B-D71D58368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09731" y="3314904"/>
            <a:ext cx="671513" cy="671513"/>
          </a:xfrm>
          <a:prstGeom prst="rect">
            <a:avLst/>
          </a:prstGeom>
        </p:spPr>
      </p:pic>
      <p:pic>
        <p:nvPicPr>
          <p:cNvPr id="38" name="Graphic 37" descr="Kidneys with solid fill">
            <a:extLst>
              <a:ext uri="{FF2B5EF4-FFF2-40B4-BE49-F238E27FC236}">
                <a16:creationId xmlns:a16="http://schemas.microsoft.com/office/drawing/2014/main" id="{D34CBC86-E211-5243-A106-7482046DA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70837" y="3314904"/>
            <a:ext cx="671513" cy="671513"/>
          </a:xfrm>
          <a:prstGeom prst="rect">
            <a:avLst/>
          </a:prstGeom>
        </p:spPr>
      </p:pic>
      <p:pic>
        <p:nvPicPr>
          <p:cNvPr id="39" name="Graphic 38" descr="No Walking with solid fill">
            <a:extLst>
              <a:ext uri="{FF2B5EF4-FFF2-40B4-BE49-F238E27FC236}">
                <a16:creationId xmlns:a16="http://schemas.microsoft.com/office/drawing/2014/main" id="{5BC84262-19C7-9645-80EE-454DDFCB0F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65185" y="4316227"/>
            <a:ext cx="671513" cy="671513"/>
          </a:xfrm>
          <a:prstGeom prst="rect">
            <a:avLst/>
          </a:prstGeom>
        </p:spPr>
      </p:pic>
      <p:pic>
        <p:nvPicPr>
          <p:cNvPr id="40" name="Graphic 39" descr="Left Brain outline">
            <a:extLst>
              <a:ext uri="{FF2B5EF4-FFF2-40B4-BE49-F238E27FC236}">
                <a16:creationId xmlns:a16="http://schemas.microsoft.com/office/drawing/2014/main" id="{DE828170-F0D3-7E4A-93F1-318F3931A2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26664" y="4369535"/>
            <a:ext cx="611982" cy="6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44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163A9-D498-FF47-A67C-03BFD944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35F09-7C3E-AB42-BDA3-CD4351B0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IST 707: Applied Machine Learning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20CCF46-53EC-2A81-08BC-E3089840B9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847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478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0806C-9C63-F341-8CD4-3654E0E6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0C572-D968-4148-BCA1-31677119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853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0E589-BA2C-EC4E-90C5-1E6C837F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64" y="725955"/>
            <a:ext cx="5280561" cy="77656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Source &amp; Attributes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545221-5DB7-9048-BEA8-65EF54D043D1}"/>
              </a:ext>
            </a:extLst>
          </p:cNvPr>
          <p:cNvSpPr txBox="1">
            <a:spLocks/>
          </p:cNvSpPr>
          <p:nvPr/>
        </p:nvSpPr>
        <p:spPr>
          <a:xfrm>
            <a:off x="478971" y="1852333"/>
            <a:ext cx="5280561" cy="4267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Kaggle: (https://www.kaggle.com) but it is originally from the CDC. </a:t>
            </a:r>
          </a:p>
          <a:p>
            <a:r>
              <a:rPr lang="en-US" sz="2000" dirty="0"/>
              <a:t>Link: (https://www.kaggle.com/datasets/kamilpytlak/personal-key-indicators- of-heart-disease)</a:t>
            </a:r>
          </a:p>
          <a:p>
            <a:r>
              <a:rPr lang="en-US" sz="2000" dirty="0"/>
              <a:t>Data ranges from 2020 to February 15th, 2022. </a:t>
            </a:r>
          </a:p>
          <a:p>
            <a:r>
              <a:rPr lang="en-US" sz="2000" dirty="0"/>
              <a:t>The dataset consists of 319,795 rows and 18 columns. 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CC7A9-372B-2442-968D-79CFA855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IST 707: Applied Machine Learning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7854A12-9C26-CA48-9470-796D1F70F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521778"/>
              </p:ext>
            </p:extLst>
          </p:nvPr>
        </p:nvGraphicFramePr>
        <p:xfrm>
          <a:off x="6210876" y="537882"/>
          <a:ext cx="4920472" cy="558202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12549">
                  <a:extLst>
                    <a:ext uri="{9D8B030D-6E8A-4147-A177-3AD203B41FA5}">
                      <a16:colId xmlns:a16="http://schemas.microsoft.com/office/drawing/2014/main" val="2075029325"/>
                    </a:ext>
                  </a:extLst>
                </a:gridCol>
                <a:gridCol w="1300807">
                  <a:extLst>
                    <a:ext uri="{9D8B030D-6E8A-4147-A177-3AD203B41FA5}">
                      <a16:colId xmlns:a16="http://schemas.microsoft.com/office/drawing/2014/main" val="889119377"/>
                    </a:ext>
                  </a:extLst>
                </a:gridCol>
                <a:gridCol w="3007116">
                  <a:extLst>
                    <a:ext uri="{9D8B030D-6E8A-4147-A177-3AD203B41FA5}">
                      <a16:colId xmlns:a16="http://schemas.microsoft.com/office/drawing/2014/main" val="569815910"/>
                    </a:ext>
                  </a:extLst>
                </a:gridCol>
              </a:tblGrid>
              <a:tr h="2937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Sr. No.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Arial Narrow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Column Name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884152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HeartDisease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Person has heart disease or not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498635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BMI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Body Mass Index of the person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796198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Smoking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Person smokes or not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173979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AlcoholDrinking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Person consumes alcohol or not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508246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Stroke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Person had a stroke or not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72178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PhysicalHealth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Number of days Physical health not good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637900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MentalHealth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Number of days Mental health not good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251132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DiffWalking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Person has difficulty in walking or not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45035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Sex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Sex of the person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95453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AgeCategory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Age of the person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24029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Race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Race of the person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156828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Diabetic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Person is diabetic or not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498366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PhysicalActivity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Person performs physical activity or not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285696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GenHealth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General health of the person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356254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SleepTime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Usual sleep time of person in hours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366950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Asthma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Person has asthma or not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023937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KidneyDisease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Person has kidney disease or not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588084"/>
                  </a:ext>
                </a:extLst>
              </a:tr>
              <a:tr h="293791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SkinCancer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Person has skin cancer or not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38999" marT="15600" marB="1169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1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78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5356-B7A4-5F40-AF10-23C12D87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DE6D2-DBF7-8948-AA88-2123B1FC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707: Applied Machine Learning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693A727-A094-1042-A59D-BACE3149AA38}"/>
              </a:ext>
            </a:extLst>
          </p:cNvPr>
          <p:cNvSpPr/>
          <p:nvPr/>
        </p:nvSpPr>
        <p:spPr>
          <a:xfrm>
            <a:off x="1781081" y="1690688"/>
            <a:ext cx="2333176" cy="2111356"/>
          </a:xfrm>
          <a:prstGeom prst="horizontalScroll">
            <a:avLst/>
          </a:prstGeom>
          <a:solidFill>
            <a:srgbClr val="056D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6675D70E-7524-B84B-B43B-2952F90561A2}"/>
              </a:ext>
            </a:extLst>
          </p:cNvPr>
          <p:cNvSpPr/>
          <p:nvPr/>
        </p:nvSpPr>
        <p:spPr>
          <a:xfrm>
            <a:off x="4523763" y="1690688"/>
            <a:ext cx="2333176" cy="2111356"/>
          </a:xfrm>
          <a:prstGeom prst="horizontalScroll">
            <a:avLst/>
          </a:prstGeom>
          <a:solidFill>
            <a:srgbClr val="2DBC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70E79AE7-39FC-2D47-B710-DFB5039EFD53}"/>
              </a:ext>
            </a:extLst>
          </p:cNvPr>
          <p:cNvSpPr/>
          <p:nvPr/>
        </p:nvSpPr>
        <p:spPr>
          <a:xfrm>
            <a:off x="7266445" y="1690688"/>
            <a:ext cx="2333176" cy="2111356"/>
          </a:xfrm>
          <a:prstGeom prst="horizontalScroll">
            <a:avLst/>
          </a:prstGeom>
          <a:solidFill>
            <a:srgbClr val="52D7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AB48B-0744-FE43-BC48-D2C239EE446F}"/>
              </a:ext>
            </a:extLst>
          </p:cNvPr>
          <p:cNvSpPr txBox="1"/>
          <p:nvPr/>
        </p:nvSpPr>
        <p:spPr>
          <a:xfrm>
            <a:off x="2153175" y="2241956"/>
            <a:ext cx="18854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Times New Roman" panose="02020603050405020304" pitchFamily="18" charset="0"/>
              </a:rPr>
              <a:t>Use initial methods like std deviation, mean, median to summarize the data set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46D7E-0B8C-FC4D-95C6-3A073A3AD447}"/>
              </a:ext>
            </a:extLst>
          </p:cNvPr>
          <p:cNvSpPr txBox="1"/>
          <p:nvPr/>
        </p:nvSpPr>
        <p:spPr>
          <a:xfrm>
            <a:off x="4896131" y="2244979"/>
            <a:ext cx="18854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Times New Roman" panose="02020603050405020304" pitchFamily="18" charset="0"/>
              </a:rPr>
              <a:t>Predict if the person will have heart disease or not based on key indicators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BA659-E9A2-F748-9367-B0B71BC1A602}"/>
              </a:ext>
            </a:extLst>
          </p:cNvPr>
          <p:cNvSpPr txBox="1"/>
          <p:nvPr/>
        </p:nvSpPr>
        <p:spPr>
          <a:xfrm>
            <a:off x="7648573" y="2241955"/>
            <a:ext cx="1951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Times New Roman" panose="02020603050405020304" pitchFamily="18" charset="0"/>
              </a:rPr>
              <a:t>Almost 8.6% individuals in the dataset have heart disease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E1BC2A89-3014-B84C-803B-8A318A33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19" y="3892241"/>
            <a:ext cx="3072132" cy="2457705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301BF016-56A5-3642-999C-C03478B3D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5" y="4262571"/>
            <a:ext cx="2962711" cy="17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7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9838-E457-284B-AC51-9B9128FE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7" y="280186"/>
            <a:ext cx="10515600" cy="1325563"/>
          </a:xfrm>
        </p:spPr>
        <p:txBody>
          <a:bodyPr/>
          <a:lstStyle/>
          <a:p>
            <a:r>
              <a:rPr lang="en-US" dirty="0"/>
              <a:t>Proposed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AB85-B991-9B48-85DE-C0A0B82FF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91" y="1513225"/>
            <a:ext cx="4993036" cy="1550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cs typeface="Times New Roman" panose="02020603050405020304" pitchFamily="18" charset="0"/>
              </a:rPr>
              <a:t>We will employ the following classifier models, compare them using performance metrics, and select the most accurate solution.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1A23B-9CCD-384B-B807-75953CE4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491" y="6157668"/>
            <a:ext cx="4114800" cy="365125"/>
          </a:xfrm>
        </p:spPr>
        <p:txBody>
          <a:bodyPr/>
          <a:lstStyle/>
          <a:p>
            <a:r>
              <a:rPr lang="en-US" dirty="0"/>
              <a:t>IST 707: Applied Machine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22A98-9F6C-E44A-8920-0C3CC1CC20B5}"/>
              </a:ext>
            </a:extLst>
          </p:cNvPr>
          <p:cNvGrpSpPr/>
          <p:nvPr/>
        </p:nvGrpSpPr>
        <p:grpSpPr>
          <a:xfrm>
            <a:off x="3329050" y="749795"/>
            <a:ext cx="9144000" cy="5606555"/>
            <a:chOff x="0" y="484308"/>
            <a:chExt cx="8825959" cy="6052146"/>
          </a:xfrm>
        </p:grpSpPr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9A7456AD-B856-8F44-98EC-43160D1D6A01}"/>
                </a:ext>
              </a:extLst>
            </p:cNvPr>
            <p:cNvSpPr/>
            <p:nvPr/>
          </p:nvSpPr>
          <p:spPr>
            <a:xfrm>
              <a:off x="0" y="3783996"/>
              <a:ext cx="4546381" cy="2515203"/>
            </a:xfrm>
            <a:custGeom>
              <a:avLst/>
              <a:gdLst>
                <a:gd name="connsiteX0" fmla="*/ 0 w 2849594"/>
                <a:gd name="connsiteY0" fmla="*/ 220450 h 1494609"/>
                <a:gd name="connsiteX1" fmla="*/ 0 w 2849594"/>
                <a:gd name="connsiteY1" fmla="*/ 376756 h 1494609"/>
                <a:gd name="connsiteX2" fmla="*/ 836962 w 2849594"/>
                <a:gd name="connsiteY2" fmla="*/ 47953 h 1494609"/>
                <a:gd name="connsiteX3" fmla="*/ 1777079 w 2849594"/>
                <a:gd name="connsiteY3" fmla="*/ 646313 h 1494609"/>
                <a:gd name="connsiteX4" fmla="*/ 2452116 w 2849594"/>
                <a:gd name="connsiteY4" fmla="*/ 1364213 h 1494609"/>
                <a:gd name="connsiteX5" fmla="*/ 2452116 w 2849594"/>
                <a:gd name="connsiteY5" fmla="*/ 1494610 h 1494609"/>
                <a:gd name="connsiteX6" fmla="*/ 2849595 w 2849594"/>
                <a:gd name="connsiteY6" fmla="*/ 1191905 h 1494609"/>
                <a:gd name="connsiteX7" fmla="*/ 2465641 w 2849594"/>
                <a:gd name="connsiteY7" fmla="*/ 869484 h 1494609"/>
                <a:gd name="connsiteX8" fmla="*/ 2465641 w 2849594"/>
                <a:gd name="connsiteY8" fmla="*/ 952637 h 1494609"/>
                <a:gd name="connsiteX9" fmla="*/ 676847 w 2849594"/>
                <a:gd name="connsiteY9" fmla="*/ 613 h 1494609"/>
                <a:gd name="connsiteX10" fmla="*/ 0 w 2849594"/>
                <a:gd name="connsiteY10" fmla="*/ 220450 h 1494609"/>
                <a:gd name="connsiteX11" fmla="*/ 0 w 2849594"/>
                <a:gd name="connsiteY11" fmla="*/ 220450 h 149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49594" h="1494609">
                  <a:moveTo>
                    <a:pt x="0" y="220450"/>
                  </a:moveTo>
                  <a:lnTo>
                    <a:pt x="0" y="376756"/>
                  </a:lnTo>
                  <a:cubicBezTo>
                    <a:pt x="273272" y="121676"/>
                    <a:pt x="505968" y="17473"/>
                    <a:pt x="836962" y="47953"/>
                  </a:cubicBezTo>
                  <a:cubicBezTo>
                    <a:pt x="1140428" y="75766"/>
                    <a:pt x="1357027" y="170254"/>
                    <a:pt x="1777079" y="646313"/>
                  </a:cubicBezTo>
                  <a:cubicBezTo>
                    <a:pt x="2259330" y="1192763"/>
                    <a:pt x="2452116" y="1364213"/>
                    <a:pt x="2452116" y="1364213"/>
                  </a:cubicBezTo>
                  <a:lnTo>
                    <a:pt x="2452116" y="1494610"/>
                  </a:lnTo>
                  <a:lnTo>
                    <a:pt x="2849595" y="1191905"/>
                  </a:lnTo>
                  <a:lnTo>
                    <a:pt x="2465641" y="869484"/>
                  </a:lnTo>
                  <a:lnTo>
                    <a:pt x="2465641" y="952637"/>
                  </a:lnTo>
                  <a:cubicBezTo>
                    <a:pt x="1931861" y="573542"/>
                    <a:pt x="1438847" y="-21770"/>
                    <a:pt x="676847" y="613"/>
                  </a:cubicBezTo>
                  <a:cubicBezTo>
                    <a:pt x="393954" y="9091"/>
                    <a:pt x="201644" y="109770"/>
                    <a:pt x="0" y="220450"/>
                  </a:cubicBezTo>
                  <a:lnTo>
                    <a:pt x="0" y="22045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1423FD14-9347-504C-8094-EC1DA484CF44}"/>
                </a:ext>
              </a:extLst>
            </p:cNvPr>
            <p:cNvSpPr/>
            <p:nvPr/>
          </p:nvSpPr>
          <p:spPr>
            <a:xfrm>
              <a:off x="0" y="957943"/>
              <a:ext cx="4546381" cy="2384572"/>
            </a:xfrm>
            <a:custGeom>
              <a:avLst/>
              <a:gdLst>
                <a:gd name="connsiteX0" fmla="*/ 0 w 2849594"/>
                <a:gd name="connsiteY0" fmla="*/ 1274159 h 1494609"/>
                <a:gd name="connsiteX1" fmla="*/ 0 w 2849594"/>
                <a:gd name="connsiteY1" fmla="*/ 1118140 h 1494609"/>
                <a:gd name="connsiteX2" fmla="*/ 836962 w 2849594"/>
                <a:gd name="connsiteY2" fmla="*/ 1447038 h 1494609"/>
                <a:gd name="connsiteX3" fmla="*/ 1777079 w 2849594"/>
                <a:gd name="connsiteY3" fmla="*/ 848487 h 1494609"/>
                <a:gd name="connsiteX4" fmla="*/ 2452116 w 2849594"/>
                <a:gd name="connsiteY4" fmla="*/ 130588 h 1494609"/>
                <a:gd name="connsiteX5" fmla="*/ 2452116 w 2849594"/>
                <a:gd name="connsiteY5" fmla="*/ 0 h 1494609"/>
                <a:gd name="connsiteX6" fmla="*/ 2849595 w 2849594"/>
                <a:gd name="connsiteY6" fmla="*/ 302705 h 1494609"/>
                <a:gd name="connsiteX7" fmla="*/ 2465641 w 2849594"/>
                <a:gd name="connsiteY7" fmla="*/ 625126 h 1494609"/>
                <a:gd name="connsiteX8" fmla="*/ 2465641 w 2849594"/>
                <a:gd name="connsiteY8" fmla="*/ 542258 h 1494609"/>
                <a:gd name="connsiteX9" fmla="*/ 676847 w 2849594"/>
                <a:gd name="connsiteY9" fmla="*/ 1493996 h 1494609"/>
                <a:gd name="connsiteX10" fmla="*/ 0 w 2849594"/>
                <a:gd name="connsiteY10" fmla="*/ 1274159 h 1494609"/>
                <a:gd name="connsiteX11" fmla="*/ 0 w 2849594"/>
                <a:gd name="connsiteY11" fmla="*/ 1274159 h 149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49594" h="1494609">
                  <a:moveTo>
                    <a:pt x="0" y="1274159"/>
                  </a:moveTo>
                  <a:lnTo>
                    <a:pt x="0" y="1118140"/>
                  </a:lnTo>
                  <a:cubicBezTo>
                    <a:pt x="273272" y="1373029"/>
                    <a:pt x="505968" y="1477518"/>
                    <a:pt x="836962" y="1447038"/>
                  </a:cubicBezTo>
                  <a:cubicBezTo>
                    <a:pt x="1140428" y="1418939"/>
                    <a:pt x="1357027" y="1324451"/>
                    <a:pt x="1777079" y="848487"/>
                  </a:cubicBezTo>
                  <a:cubicBezTo>
                    <a:pt x="2259330" y="302038"/>
                    <a:pt x="2452116" y="130588"/>
                    <a:pt x="2452116" y="130588"/>
                  </a:cubicBezTo>
                  <a:lnTo>
                    <a:pt x="2452116" y="0"/>
                  </a:lnTo>
                  <a:lnTo>
                    <a:pt x="2849595" y="302705"/>
                  </a:lnTo>
                  <a:lnTo>
                    <a:pt x="2465641" y="625126"/>
                  </a:lnTo>
                  <a:lnTo>
                    <a:pt x="2465641" y="542258"/>
                  </a:lnTo>
                  <a:cubicBezTo>
                    <a:pt x="1931861" y="921068"/>
                    <a:pt x="1438847" y="1516380"/>
                    <a:pt x="676847" y="1493996"/>
                  </a:cubicBezTo>
                  <a:cubicBezTo>
                    <a:pt x="393954" y="1485805"/>
                    <a:pt x="201644" y="1384840"/>
                    <a:pt x="0" y="1274159"/>
                  </a:cubicBezTo>
                  <a:lnTo>
                    <a:pt x="0" y="1274159"/>
                  </a:lnTo>
                  <a:close/>
                </a:path>
              </a:pathLst>
            </a:custGeom>
            <a:solidFill>
              <a:srgbClr val="0E94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BAFAAF71-7FCD-E741-8884-3C62CCDED627}"/>
                </a:ext>
              </a:extLst>
            </p:cNvPr>
            <p:cNvSpPr/>
            <p:nvPr/>
          </p:nvSpPr>
          <p:spPr>
            <a:xfrm>
              <a:off x="0" y="1714500"/>
              <a:ext cx="5047719" cy="1753329"/>
            </a:xfrm>
            <a:custGeom>
              <a:avLst/>
              <a:gdLst>
                <a:gd name="connsiteX0" fmla="*/ 0 w 3163824"/>
                <a:gd name="connsiteY0" fmla="*/ 912305 h 1062042"/>
                <a:gd name="connsiteX1" fmla="*/ 0 w 3163824"/>
                <a:gd name="connsiteY1" fmla="*/ 778669 h 1062042"/>
                <a:gd name="connsiteX2" fmla="*/ 1536002 w 3163824"/>
                <a:gd name="connsiteY2" fmla="*/ 835914 h 1062042"/>
                <a:gd name="connsiteX3" fmla="*/ 2766346 w 3163824"/>
                <a:gd name="connsiteY3" fmla="*/ 103632 h 1062042"/>
                <a:gd name="connsiteX4" fmla="*/ 2766346 w 3163824"/>
                <a:gd name="connsiteY4" fmla="*/ 0 h 1062042"/>
                <a:gd name="connsiteX5" fmla="*/ 3163824 w 3163824"/>
                <a:gd name="connsiteY5" fmla="*/ 302705 h 1062042"/>
                <a:gd name="connsiteX6" fmla="*/ 2779871 w 3163824"/>
                <a:gd name="connsiteY6" fmla="*/ 625126 h 1062042"/>
                <a:gd name="connsiteX7" fmla="*/ 2779871 w 3163824"/>
                <a:gd name="connsiteY7" fmla="*/ 541973 h 1062042"/>
                <a:gd name="connsiteX8" fmla="*/ 766191 w 3163824"/>
                <a:gd name="connsiteY8" fmla="*/ 1062038 h 1062042"/>
                <a:gd name="connsiteX9" fmla="*/ 0 w 3163824"/>
                <a:gd name="connsiteY9" fmla="*/ 912305 h 1062042"/>
                <a:gd name="connsiteX10" fmla="*/ 0 w 3163824"/>
                <a:gd name="connsiteY10" fmla="*/ 912305 h 106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3824" h="1062042">
                  <a:moveTo>
                    <a:pt x="0" y="912305"/>
                  </a:moveTo>
                  <a:lnTo>
                    <a:pt x="0" y="778669"/>
                  </a:lnTo>
                  <a:cubicBezTo>
                    <a:pt x="468440" y="1072420"/>
                    <a:pt x="1050608" y="1089184"/>
                    <a:pt x="1536002" y="835914"/>
                  </a:cubicBezTo>
                  <a:cubicBezTo>
                    <a:pt x="2059781" y="562451"/>
                    <a:pt x="2375440" y="187357"/>
                    <a:pt x="2766346" y="103632"/>
                  </a:cubicBezTo>
                  <a:lnTo>
                    <a:pt x="2766346" y="0"/>
                  </a:lnTo>
                  <a:lnTo>
                    <a:pt x="3163824" y="302705"/>
                  </a:lnTo>
                  <a:lnTo>
                    <a:pt x="2779871" y="625126"/>
                  </a:lnTo>
                  <a:lnTo>
                    <a:pt x="2779871" y="541973"/>
                  </a:lnTo>
                  <a:cubicBezTo>
                    <a:pt x="2181797" y="774668"/>
                    <a:pt x="1531620" y="1059275"/>
                    <a:pt x="766191" y="1062038"/>
                  </a:cubicBezTo>
                  <a:cubicBezTo>
                    <a:pt x="483299" y="1062704"/>
                    <a:pt x="280226" y="989267"/>
                    <a:pt x="0" y="912305"/>
                  </a:cubicBezTo>
                  <a:lnTo>
                    <a:pt x="0" y="912305"/>
                  </a:lnTo>
                  <a:close/>
                </a:path>
              </a:pathLst>
            </a:custGeom>
            <a:solidFill>
              <a:srgbClr val="8BB2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AC00EA0D-B500-E445-908E-85D928D5C031}"/>
                </a:ext>
              </a:extLst>
            </p:cNvPr>
            <p:cNvSpPr/>
            <p:nvPr/>
          </p:nvSpPr>
          <p:spPr>
            <a:xfrm>
              <a:off x="0" y="3652755"/>
              <a:ext cx="5047719" cy="1884445"/>
            </a:xfrm>
            <a:custGeom>
              <a:avLst/>
              <a:gdLst>
                <a:gd name="connsiteX0" fmla="*/ 0 w 3163824"/>
                <a:gd name="connsiteY0" fmla="*/ 149358 h 1116811"/>
                <a:gd name="connsiteX1" fmla="*/ 0 w 3163824"/>
                <a:gd name="connsiteY1" fmla="*/ 283279 h 1116811"/>
                <a:gd name="connsiteX2" fmla="*/ 1536002 w 3163824"/>
                <a:gd name="connsiteY2" fmla="*/ 226034 h 1116811"/>
                <a:gd name="connsiteX3" fmla="*/ 2766346 w 3163824"/>
                <a:gd name="connsiteY3" fmla="*/ 1013085 h 1116811"/>
                <a:gd name="connsiteX4" fmla="*/ 2766346 w 3163824"/>
                <a:gd name="connsiteY4" fmla="*/ 1116812 h 1116811"/>
                <a:gd name="connsiteX5" fmla="*/ 3163824 w 3163824"/>
                <a:gd name="connsiteY5" fmla="*/ 814108 h 1116811"/>
                <a:gd name="connsiteX6" fmla="*/ 2779871 w 3163824"/>
                <a:gd name="connsiteY6" fmla="*/ 491686 h 1116811"/>
                <a:gd name="connsiteX7" fmla="*/ 2779871 w 3163824"/>
                <a:gd name="connsiteY7" fmla="*/ 574840 h 1116811"/>
                <a:gd name="connsiteX8" fmla="*/ 766191 w 3163824"/>
                <a:gd name="connsiteY8" fmla="*/ 6 h 1116811"/>
                <a:gd name="connsiteX9" fmla="*/ 0 w 3163824"/>
                <a:gd name="connsiteY9" fmla="*/ 149358 h 1116811"/>
                <a:gd name="connsiteX10" fmla="*/ 0 w 3163824"/>
                <a:gd name="connsiteY10" fmla="*/ 149358 h 111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3824" h="1116811">
                  <a:moveTo>
                    <a:pt x="0" y="149358"/>
                  </a:moveTo>
                  <a:lnTo>
                    <a:pt x="0" y="283279"/>
                  </a:lnTo>
                  <a:cubicBezTo>
                    <a:pt x="468440" y="-10472"/>
                    <a:pt x="1050608" y="-27236"/>
                    <a:pt x="1536002" y="226034"/>
                  </a:cubicBezTo>
                  <a:cubicBezTo>
                    <a:pt x="2059781" y="499497"/>
                    <a:pt x="2375440" y="929360"/>
                    <a:pt x="2766346" y="1013085"/>
                  </a:cubicBezTo>
                  <a:lnTo>
                    <a:pt x="2766346" y="1116812"/>
                  </a:lnTo>
                  <a:lnTo>
                    <a:pt x="3163824" y="814108"/>
                  </a:lnTo>
                  <a:lnTo>
                    <a:pt x="2779871" y="491686"/>
                  </a:lnTo>
                  <a:lnTo>
                    <a:pt x="2779871" y="574840"/>
                  </a:lnTo>
                  <a:cubicBezTo>
                    <a:pt x="2181797" y="342144"/>
                    <a:pt x="1531620" y="2673"/>
                    <a:pt x="766191" y="6"/>
                  </a:cubicBezTo>
                  <a:cubicBezTo>
                    <a:pt x="483299" y="-756"/>
                    <a:pt x="280226" y="72682"/>
                    <a:pt x="0" y="149358"/>
                  </a:cubicBezTo>
                  <a:lnTo>
                    <a:pt x="0" y="149358"/>
                  </a:lnTo>
                  <a:close/>
                </a:path>
              </a:pathLst>
            </a:custGeom>
            <a:solidFill>
              <a:srgbClr val="EAA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EB9B144-6923-5343-88DA-462453F09C79}"/>
                </a:ext>
              </a:extLst>
            </p:cNvPr>
            <p:cNvSpPr/>
            <p:nvPr/>
          </p:nvSpPr>
          <p:spPr>
            <a:xfrm>
              <a:off x="0" y="2644923"/>
              <a:ext cx="5452253" cy="1004498"/>
            </a:xfrm>
            <a:custGeom>
              <a:avLst/>
              <a:gdLst>
                <a:gd name="connsiteX0" fmla="*/ 0 w 3417379"/>
                <a:gd name="connsiteY0" fmla="*/ 571310 h 629602"/>
                <a:gd name="connsiteX1" fmla="*/ 0 w 3417379"/>
                <a:gd name="connsiteY1" fmla="*/ 419576 h 629602"/>
                <a:gd name="connsiteX2" fmla="*/ 770287 w 3417379"/>
                <a:gd name="connsiteY2" fmla="*/ 534353 h 629602"/>
                <a:gd name="connsiteX3" fmla="*/ 3016187 w 3417379"/>
                <a:gd name="connsiteY3" fmla="*/ 89630 h 629602"/>
                <a:gd name="connsiteX4" fmla="*/ 3014282 w 3417379"/>
                <a:gd name="connsiteY4" fmla="*/ 0 h 629602"/>
                <a:gd name="connsiteX5" fmla="*/ 3417380 w 3417379"/>
                <a:gd name="connsiteY5" fmla="*/ 315087 h 629602"/>
                <a:gd name="connsiteX6" fmla="*/ 3010186 w 3417379"/>
                <a:gd name="connsiteY6" fmla="*/ 629603 h 629602"/>
                <a:gd name="connsiteX7" fmla="*/ 3010186 w 3417379"/>
                <a:gd name="connsiteY7" fmla="*/ 555307 h 629602"/>
                <a:gd name="connsiteX8" fmla="*/ 887730 w 3417379"/>
                <a:gd name="connsiteY8" fmla="*/ 572357 h 629602"/>
                <a:gd name="connsiteX9" fmla="*/ 0 w 3417379"/>
                <a:gd name="connsiteY9" fmla="*/ 571310 h 629602"/>
                <a:gd name="connsiteX10" fmla="*/ 0 w 3417379"/>
                <a:gd name="connsiteY10" fmla="*/ 571310 h 62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7379" h="629602">
                  <a:moveTo>
                    <a:pt x="0" y="571310"/>
                  </a:moveTo>
                  <a:lnTo>
                    <a:pt x="0" y="419576"/>
                  </a:lnTo>
                  <a:cubicBezTo>
                    <a:pt x="353187" y="506825"/>
                    <a:pt x="538067" y="519494"/>
                    <a:pt x="770287" y="534353"/>
                  </a:cubicBezTo>
                  <a:cubicBezTo>
                    <a:pt x="1714976" y="595408"/>
                    <a:pt x="2309527" y="61055"/>
                    <a:pt x="3016187" y="89630"/>
                  </a:cubicBezTo>
                  <a:lnTo>
                    <a:pt x="3014282" y="0"/>
                  </a:lnTo>
                  <a:lnTo>
                    <a:pt x="3417380" y="315087"/>
                  </a:lnTo>
                  <a:lnTo>
                    <a:pt x="3010186" y="629603"/>
                  </a:lnTo>
                  <a:lnTo>
                    <a:pt x="3010186" y="555307"/>
                  </a:lnTo>
                  <a:cubicBezTo>
                    <a:pt x="2023110" y="552069"/>
                    <a:pt x="1652873" y="569595"/>
                    <a:pt x="887730" y="572357"/>
                  </a:cubicBezTo>
                  <a:cubicBezTo>
                    <a:pt x="604838" y="573405"/>
                    <a:pt x="569690" y="552926"/>
                    <a:pt x="0" y="571310"/>
                  </a:cubicBezTo>
                  <a:lnTo>
                    <a:pt x="0" y="571310"/>
                  </a:lnTo>
                  <a:close/>
                </a:path>
              </a:pathLst>
            </a:custGeom>
            <a:solidFill>
              <a:srgbClr val="14908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0C4D47-E40C-6C45-A3F9-B7B1408BCBE5}"/>
                </a:ext>
              </a:extLst>
            </p:cNvPr>
            <p:cNvSpPr/>
            <p:nvPr/>
          </p:nvSpPr>
          <p:spPr>
            <a:xfrm>
              <a:off x="0" y="3455968"/>
              <a:ext cx="5128261" cy="1021821"/>
            </a:xfrm>
            <a:custGeom>
              <a:avLst/>
              <a:gdLst>
                <a:gd name="connsiteX0" fmla="*/ 0 w 3214306"/>
                <a:gd name="connsiteY0" fmla="*/ 81534 h 640460"/>
                <a:gd name="connsiteX1" fmla="*/ 0 w 3214306"/>
                <a:gd name="connsiteY1" fmla="*/ 231362 h 640460"/>
                <a:gd name="connsiteX2" fmla="*/ 748951 w 3214306"/>
                <a:gd name="connsiteY2" fmla="*/ 108013 h 640460"/>
                <a:gd name="connsiteX3" fmla="*/ 2836831 w 3214306"/>
                <a:gd name="connsiteY3" fmla="*/ 560260 h 640460"/>
                <a:gd name="connsiteX4" fmla="*/ 2835497 w 3214306"/>
                <a:gd name="connsiteY4" fmla="*/ 640461 h 640460"/>
                <a:gd name="connsiteX5" fmla="*/ 3214307 w 3214306"/>
                <a:gd name="connsiteY5" fmla="*/ 330517 h 640460"/>
                <a:gd name="connsiteX6" fmla="*/ 2824924 w 3214306"/>
                <a:gd name="connsiteY6" fmla="*/ 0 h 640460"/>
                <a:gd name="connsiteX7" fmla="*/ 2825972 w 3214306"/>
                <a:gd name="connsiteY7" fmla="*/ 87439 h 640460"/>
                <a:gd name="connsiteX8" fmla="*/ 835819 w 3214306"/>
                <a:gd name="connsiteY8" fmla="*/ 83153 h 640460"/>
                <a:gd name="connsiteX9" fmla="*/ 0 w 3214306"/>
                <a:gd name="connsiteY9" fmla="*/ 81534 h 640460"/>
                <a:gd name="connsiteX10" fmla="*/ 0 w 3214306"/>
                <a:gd name="connsiteY10" fmla="*/ 81534 h 6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14306" h="640460">
                  <a:moveTo>
                    <a:pt x="0" y="81534"/>
                  </a:moveTo>
                  <a:lnTo>
                    <a:pt x="0" y="231362"/>
                  </a:lnTo>
                  <a:cubicBezTo>
                    <a:pt x="360712" y="115538"/>
                    <a:pt x="530828" y="123063"/>
                    <a:pt x="748951" y="108013"/>
                  </a:cubicBezTo>
                  <a:cubicBezTo>
                    <a:pt x="1637538" y="46958"/>
                    <a:pt x="2193703" y="499777"/>
                    <a:pt x="2836831" y="560260"/>
                  </a:cubicBezTo>
                  <a:lnTo>
                    <a:pt x="2835497" y="640461"/>
                  </a:lnTo>
                  <a:lnTo>
                    <a:pt x="3214307" y="330517"/>
                  </a:lnTo>
                  <a:lnTo>
                    <a:pt x="2824924" y="0"/>
                  </a:lnTo>
                  <a:lnTo>
                    <a:pt x="2825972" y="87439"/>
                  </a:lnTo>
                  <a:cubicBezTo>
                    <a:pt x="1897189" y="90678"/>
                    <a:pt x="1555623" y="85534"/>
                    <a:pt x="835819" y="83153"/>
                  </a:cubicBezTo>
                  <a:cubicBezTo>
                    <a:pt x="569690" y="82105"/>
                    <a:pt x="546449" y="82867"/>
                    <a:pt x="0" y="81534"/>
                  </a:cubicBezTo>
                  <a:lnTo>
                    <a:pt x="0" y="81534"/>
                  </a:lnTo>
                  <a:close/>
                </a:path>
              </a:pathLst>
            </a:custGeom>
            <a:solidFill>
              <a:srgbClr val="D9461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3E6646DD-F29B-7F43-9226-FA6ECD076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77735" y="2919961"/>
              <a:ext cx="350526" cy="398018"/>
            </a:xfrm>
            <a:prstGeom prst="rect">
              <a:avLst/>
            </a:prstGeom>
          </p:spPr>
        </p:pic>
        <p:pic>
          <p:nvPicPr>
            <p:cNvPr id="13" name="Graphic 12" descr="Chat with solid fill">
              <a:extLst>
                <a:ext uri="{FF2B5EF4-FFF2-40B4-BE49-F238E27FC236}">
                  <a16:creationId xmlns:a16="http://schemas.microsoft.com/office/drawing/2014/main" id="{DF55A729-1D9D-A84C-97E8-5A8002418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3605" y="3779288"/>
              <a:ext cx="350526" cy="398018"/>
            </a:xfrm>
            <a:prstGeom prst="rect">
              <a:avLst/>
            </a:prstGeom>
          </p:spPr>
        </p:pic>
        <p:pic>
          <p:nvPicPr>
            <p:cNvPr id="14" name="Graphic 13" descr="Bullseye with solid fill">
              <a:extLst>
                <a:ext uri="{FF2B5EF4-FFF2-40B4-BE49-F238E27FC236}">
                  <a16:creationId xmlns:a16="http://schemas.microsoft.com/office/drawing/2014/main" id="{CFD25806-9F4F-5B45-B156-0F4D21497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79802" y="1250444"/>
              <a:ext cx="350526" cy="398018"/>
            </a:xfrm>
            <a:prstGeom prst="rect">
              <a:avLst/>
            </a:prstGeom>
          </p:spPr>
        </p:pic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B6C701DB-6502-1041-BC34-FD40D0238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71118" y="2036009"/>
              <a:ext cx="350526" cy="398018"/>
            </a:xfrm>
            <a:prstGeom prst="rect">
              <a:avLst/>
            </a:prstGeom>
          </p:spPr>
        </p:pic>
        <p:pic>
          <p:nvPicPr>
            <p:cNvPr id="16" name="Graphic 15" descr="Single gear with solid fill">
              <a:extLst>
                <a:ext uri="{FF2B5EF4-FFF2-40B4-BE49-F238E27FC236}">
                  <a16:creationId xmlns:a16="http://schemas.microsoft.com/office/drawing/2014/main" id="{19C4C77E-1B97-7A4A-945F-DA0E0E1AF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03730" y="4808485"/>
              <a:ext cx="350526" cy="398018"/>
            </a:xfrm>
            <a:prstGeom prst="rect">
              <a:avLst/>
            </a:prstGeom>
          </p:spPr>
        </p:pic>
        <p:pic>
          <p:nvPicPr>
            <p:cNvPr id="17" name="Graphic 16" descr="Stopwatch with solid fill">
              <a:extLst>
                <a:ext uri="{FF2B5EF4-FFF2-40B4-BE49-F238E27FC236}">
                  <a16:creationId xmlns:a16="http://schemas.microsoft.com/office/drawing/2014/main" id="{F80DA3B3-980C-3949-B324-CA3D7EB0E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26219" y="5597264"/>
              <a:ext cx="350526" cy="3980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94B8F3-BA37-0B40-BEDA-B95670D3F7FA}"/>
                </a:ext>
              </a:extLst>
            </p:cNvPr>
            <p:cNvSpPr txBox="1"/>
            <p:nvPr/>
          </p:nvSpPr>
          <p:spPr>
            <a:xfrm>
              <a:off x="5049925" y="484308"/>
              <a:ext cx="2517356" cy="431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Logistic Regression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Rectangle: Rounded Corners 34">
              <a:extLst>
                <a:ext uri="{FF2B5EF4-FFF2-40B4-BE49-F238E27FC236}">
                  <a16:creationId xmlns:a16="http://schemas.microsoft.com/office/drawing/2014/main" id="{AD78B74B-3907-C44C-9DE7-0996CB3D13A5}"/>
                </a:ext>
              </a:extLst>
            </p:cNvPr>
            <p:cNvSpPr/>
            <p:nvPr/>
          </p:nvSpPr>
          <p:spPr>
            <a:xfrm>
              <a:off x="4301395" y="557190"/>
              <a:ext cx="638122" cy="5126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E94B9"/>
                  </a:solidFill>
                </a:rPr>
                <a:t>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285C8F-56F5-374D-AA17-13B5A47FE964}"/>
                </a:ext>
              </a:extLst>
            </p:cNvPr>
            <p:cNvSpPr txBox="1"/>
            <p:nvPr/>
          </p:nvSpPr>
          <p:spPr>
            <a:xfrm>
              <a:off x="5862528" y="1590636"/>
              <a:ext cx="2517356" cy="431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K-Nearest Neighbors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Rectangle: Rounded Corners 36">
              <a:extLst>
                <a:ext uri="{FF2B5EF4-FFF2-40B4-BE49-F238E27FC236}">
                  <a16:creationId xmlns:a16="http://schemas.microsoft.com/office/drawing/2014/main" id="{B984CAA2-800B-7944-91D0-DA8972ED8C30}"/>
                </a:ext>
              </a:extLst>
            </p:cNvPr>
            <p:cNvSpPr/>
            <p:nvPr/>
          </p:nvSpPr>
          <p:spPr>
            <a:xfrm>
              <a:off x="5113998" y="1663518"/>
              <a:ext cx="638122" cy="5126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8BB208"/>
                  </a:solidFill>
                </a:rPr>
                <a:t>02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9F741E-CDC5-BE4D-9CAE-F91327ABF6D2}"/>
                </a:ext>
              </a:extLst>
            </p:cNvPr>
            <p:cNvSpPr txBox="1"/>
            <p:nvPr/>
          </p:nvSpPr>
          <p:spPr>
            <a:xfrm>
              <a:off x="6308603" y="2695118"/>
              <a:ext cx="2517356" cy="431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Decision Tree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Rectangle: Rounded Corners 38">
              <a:extLst>
                <a:ext uri="{FF2B5EF4-FFF2-40B4-BE49-F238E27FC236}">
                  <a16:creationId xmlns:a16="http://schemas.microsoft.com/office/drawing/2014/main" id="{5BAEA4CA-A693-8545-AA7E-A5C2211A3E31}"/>
                </a:ext>
              </a:extLst>
            </p:cNvPr>
            <p:cNvSpPr/>
            <p:nvPr/>
          </p:nvSpPr>
          <p:spPr>
            <a:xfrm>
              <a:off x="5560073" y="2768001"/>
              <a:ext cx="638122" cy="5126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149085"/>
                  </a:solidFill>
                </a:rPr>
                <a:t>03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B3BD53-6765-6E42-A4D9-5CCE989DCA61}"/>
                </a:ext>
              </a:extLst>
            </p:cNvPr>
            <p:cNvSpPr txBox="1"/>
            <p:nvPr/>
          </p:nvSpPr>
          <p:spPr>
            <a:xfrm>
              <a:off x="6308603" y="3779288"/>
              <a:ext cx="2372167" cy="431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XGBoost Classifier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Rectangle: Rounded Corners 42">
              <a:extLst>
                <a:ext uri="{FF2B5EF4-FFF2-40B4-BE49-F238E27FC236}">
                  <a16:creationId xmlns:a16="http://schemas.microsoft.com/office/drawing/2014/main" id="{88DBDF91-432B-F746-9553-7F1E6C6EFFBD}"/>
                </a:ext>
              </a:extLst>
            </p:cNvPr>
            <p:cNvSpPr/>
            <p:nvPr/>
          </p:nvSpPr>
          <p:spPr>
            <a:xfrm>
              <a:off x="5560073" y="3852170"/>
              <a:ext cx="638122" cy="5126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D94619"/>
                  </a:solidFill>
                </a:rPr>
                <a:t>04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1870E0-6061-6643-91B7-7A77BD43B2AE}"/>
                </a:ext>
              </a:extLst>
            </p:cNvPr>
            <p:cNvSpPr txBox="1"/>
            <p:nvPr/>
          </p:nvSpPr>
          <p:spPr>
            <a:xfrm>
              <a:off x="5862528" y="4797035"/>
              <a:ext cx="2517356" cy="431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Naïve Bayes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Rectangle: Rounded Corners 44">
              <a:extLst>
                <a:ext uri="{FF2B5EF4-FFF2-40B4-BE49-F238E27FC236}">
                  <a16:creationId xmlns:a16="http://schemas.microsoft.com/office/drawing/2014/main" id="{D855B574-1D6D-DF42-B5BC-7CA25FFDC197}"/>
                </a:ext>
              </a:extLst>
            </p:cNvPr>
            <p:cNvSpPr/>
            <p:nvPr/>
          </p:nvSpPr>
          <p:spPr>
            <a:xfrm>
              <a:off x="5113998" y="4869917"/>
              <a:ext cx="638122" cy="5126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EAA022"/>
                  </a:solidFill>
                </a:rPr>
                <a:t>05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F4412E-3490-384F-8683-E3C7DD67DAA5}"/>
                </a:ext>
              </a:extLst>
            </p:cNvPr>
            <p:cNvSpPr txBox="1"/>
            <p:nvPr/>
          </p:nvSpPr>
          <p:spPr>
            <a:xfrm>
              <a:off x="5049924" y="5950873"/>
              <a:ext cx="2752069" cy="431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Random Forest Classifier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Rectangle: Rounded Corners 46">
              <a:extLst>
                <a:ext uri="{FF2B5EF4-FFF2-40B4-BE49-F238E27FC236}">
                  <a16:creationId xmlns:a16="http://schemas.microsoft.com/office/drawing/2014/main" id="{E19B0FDA-26AE-4E4D-9801-F0C4D4F4AAAC}"/>
                </a:ext>
              </a:extLst>
            </p:cNvPr>
            <p:cNvSpPr/>
            <p:nvPr/>
          </p:nvSpPr>
          <p:spPr>
            <a:xfrm>
              <a:off x="4301395" y="6023756"/>
              <a:ext cx="638122" cy="5126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33F50"/>
                  </a:solidFill>
                </a:rPr>
                <a:t>06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82BD8A9-27A8-9B48-B195-93E613D8D382}"/>
              </a:ext>
            </a:extLst>
          </p:cNvPr>
          <p:cNvSpPr txBox="1"/>
          <p:nvPr/>
        </p:nvSpPr>
        <p:spPr>
          <a:xfrm>
            <a:off x="1491378" y="3329629"/>
            <a:ext cx="19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notable classifier models</a:t>
            </a:r>
          </a:p>
        </p:txBody>
      </p:sp>
    </p:spTree>
    <p:extLst>
      <p:ext uri="{BB962C8B-B14F-4D97-AF65-F5344CB8AC3E}">
        <p14:creationId xmlns:p14="http://schemas.microsoft.com/office/powerpoint/2010/main" val="303372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305FB625-DD8E-3FDC-F7CC-F552911A3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461BB-49F6-8D4F-A472-B8D0E9A6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cs typeface="Times New Roman" panose="02020603050405020304" pitchFamily="18" charset="0"/>
              </a:rPr>
              <a:t>Data Cleansing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C671E-2B02-BD40-8F83-88B66BF8C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667506" cy="3207258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700" dirty="0">
                <a:cs typeface="Times New Roman" panose="02020603050405020304" pitchFamily="18" charset="0"/>
              </a:rPr>
              <a:t>Checked for Null values</a:t>
            </a:r>
          </a:p>
          <a:p>
            <a:pPr marL="457200" indent="-457200">
              <a:buAutoNum type="arabicPeriod"/>
            </a:pPr>
            <a:r>
              <a:rPr lang="en-US" sz="1700" dirty="0">
                <a:cs typeface="Times New Roman" panose="02020603050405020304" pitchFamily="18" charset="0"/>
              </a:rPr>
              <a:t>Described the dataset and the datatypes of the variables</a:t>
            </a:r>
          </a:p>
          <a:p>
            <a:pPr marL="457200" indent="-457200">
              <a:buAutoNum type="arabicPeriod"/>
            </a:pPr>
            <a:r>
              <a:rPr lang="en-US" sz="1700" dirty="0">
                <a:cs typeface="Times New Roman" panose="02020603050405020304" pitchFamily="18" charset="0"/>
              </a:rPr>
              <a:t>Checked for duplicate values</a:t>
            </a:r>
          </a:p>
          <a:p>
            <a:pPr marL="457200" indent="-457200">
              <a:buAutoNum type="arabicPeriod"/>
            </a:pPr>
            <a:r>
              <a:rPr lang="en-US" sz="1700" dirty="0">
                <a:cs typeface="Times New Roman" panose="02020603050405020304" pitchFamily="18" charset="0"/>
              </a:rPr>
              <a:t>Grouped Numeric and Categorical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12C67-8FDE-724A-9B7E-7040E7B6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5370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01DF2-4E49-EF4C-B4A5-A9775D62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4862848" cy="5569291"/>
          </a:xfrm>
        </p:spPr>
        <p:txBody>
          <a:bodyPr>
            <a:normAutofit/>
          </a:bodyPr>
          <a:lstStyle/>
          <a:p>
            <a:r>
              <a:rPr lang="en-US" sz="5200">
                <a:cs typeface="Times New Roman" panose="02020603050405020304" pitchFamily="18" charset="0"/>
              </a:rPr>
              <a:t>The duplicate dilemma</a:t>
            </a:r>
            <a:endParaRPr lang="en-US" sz="5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42142-D01E-984A-84B4-47DF5B2A2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IST 707: Applied Machine Learning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02E1C02-D8CE-8247-8F80-B628F019E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220377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238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gital financial graph">
            <a:extLst>
              <a:ext uri="{FF2B5EF4-FFF2-40B4-BE49-F238E27FC236}">
                <a16:creationId xmlns:a16="http://schemas.microsoft.com/office/drawing/2014/main" id="{579EFCB9-5CFB-0449-B0EC-18C02BEF2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9D43B7-84F5-AC47-8987-259FDAA3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AECA1-72EE-A54B-8132-8A410BDF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IST 707: Applied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82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1394</Words>
  <Application>Microsoft Macintosh PowerPoint</Application>
  <PresentationFormat>Widescreen</PresentationFormat>
  <Paragraphs>534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Times New Roman</vt:lpstr>
      <vt:lpstr>Verdana</vt:lpstr>
      <vt:lpstr>Office Theme</vt:lpstr>
      <vt:lpstr>Heart Disease Prediction</vt:lpstr>
      <vt:lpstr>Problem Statement</vt:lpstr>
      <vt:lpstr>Motivation</vt:lpstr>
      <vt:lpstr>Dataset Source &amp; Attributes</vt:lpstr>
      <vt:lpstr>Goal</vt:lpstr>
      <vt:lpstr>Proposed Approach</vt:lpstr>
      <vt:lpstr>Data Cleansing</vt:lpstr>
      <vt:lpstr>The duplicate dilemma</vt:lpstr>
      <vt:lpstr>Exploratory data analysis</vt:lpstr>
      <vt:lpstr>Categorical Variables</vt:lpstr>
      <vt:lpstr>Categorical Variables</vt:lpstr>
      <vt:lpstr>Numerical Variables</vt:lpstr>
      <vt:lpstr>Numerical Variables</vt:lpstr>
      <vt:lpstr>Pivot Table of Race by Heart Disease</vt:lpstr>
      <vt:lpstr>Correlation Heat Map</vt:lpstr>
      <vt:lpstr>Data Transformation using Label Encoder</vt:lpstr>
      <vt:lpstr>How to deal with Bias?</vt:lpstr>
      <vt:lpstr>Undersampling</vt:lpstr>
      <vt:lpstr>Oversampling</vt:lpstr>
      <vt:lpstr>SMOTE Oversampling</vt:lpstr>
      <vt:lpstr>Model Evaluation</vt:lpstr>
      <vt:lpstr>Logistic Regression</vt:lpstr>
      <vt:lpstr>K-Nearest Neighbors</vt:lpstr>
      <vt:lpstr>Decision Trees</vt:lpstr>
      <vt:lpstr>XGBoost Classifier</vt:lpstr>
      <vt:lpstr>Naïve Bayes</vt:lpstr>
      <vt:lpstr>Random Forest</vt:lpstr>
      <vt:lpstr>Model comparison based on Accuracy</vt:lpstr>
      <vt:lpstr>Model comparison based on Recall</vt:lpstr>
      <vt:lpstr>Significant features to predict Heart disease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</dc:title>
  <dc:creator>Pranali Pravin Shenvi</dc:creator>
  <cp:lastModifiedBy>Pranali Pravin Shenvi</cp:lastModifiedBy>
  <cp:revision>4</cp:revision>
  <dcterms:created xsi:type="dcterms:W3CDTF">2022-05-04T01:12:40Z</dcterms:created>
  <dcterms:modified xsi:type="dcterms:W3CDTF">2022-05-04T06:28:20Z</dcterms:modified>
</cp:coreProperties>
</file>